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39"/>
  </p:notesMasterIdLst>
  <p:sldIdLst>
    <p:sldId id="256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3" r:id="rId14"/>
    <p:sldId id="282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3" r:id="rId24"/>
    <p:sldId id="294" r:id="rId25"/>
    <p:sldId id="307" r:id="rId26"/>
    <p:sldId id="296" r:id="rId27"/>
    <p:sldId id="297" r:id="rId28"/>
    <p:sldId id="304" r:id="rId29"/>
    <p:sldId id="303" r:id="rId30"/>
    <p:sldId id="295" r:id="rId31"/>
    <p:sldId id="301" r:id="rId32"/>
    <p:sldId id="308" r:id="rId33"/>
    <p:sldId id="298" r:id="rId34"/>
    <p:sldId id="299" r:id="rId35"/>
    <p:sldId id="300" r:id="rId36"/>
    <p:sldId id="306" r:id="rId37"/>
    <p:sldId id="270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404040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93595" autoAdjust="0"/>
  </p:normalViewPr>
  <p:slideViewPr>
    <p:cSldViewPr snapToGrid="0">
      <p:cViewPr varScale="1">
        <p:scale>
          <a:sx n="77" d="100"/>
          <a:sy n="77" d="100"/>
        </p:scale>
        <p:origin x="88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83964-06C9-4815-800F-15E31EC947F1}" type="datetimeFigureOut">
              <a:rPr lang="pt-BR" smtClean="0"/>
              <a:t>14/08/2024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91509F-8656-41C0-BE50-BEF7F7164B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88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1509F-8656-41C0-BE50-BEF7F7164B70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2632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E3280-C009-40C3-AFDB-3A1A2E8A808E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8376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3A64-D13B-4F5C-A86F-75CA16DF8A28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9695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2E15B-F374-472F-8725-50166AF7E427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81360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AD9A0-30D1-4B0F-9525-40800B9125C5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5352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0C61E-8F80-4120-A86C-0ADC0C054AB6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34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0D4F9-5A8A-4959-8793-A734055D876D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1081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18BFD-F2AE-4393-98B3-07814D35DFD4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4756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C6057-1947-45DF-B58E-F7F446500408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9357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6D06F-F165-46CE-8B3E-056DE829735F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8413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0C88291-F9E9-4BD7-AAEA-B9AA83B913BA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52492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46AED-7423-4967-9F45-0A559B87433D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1940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DB8EC92-2558-44E6-A3A5-8848353CF5E6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pt-BR"/>
              <a:t>Engenharia de Software - Qualidade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BC00323-DD4E-4CB6-9B3F-06AB3415F4B8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4284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FBD0A2A-5954-C1BE-B768-1929C34FC40B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F453EC2-F7AF-DAD1-7068-3EE3E527D865}"/>
              </a:ext>
            </a:extLst>
          </p:cNvPr>
          <p:cNvSpPr txBox="1"/>
          <p:nvPr/>
        </p:nvSpPr>
        <p:spPr>
          <a:xfrm rot="16200000">
            <a:off x="-1183565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  <p:pic>
        <p:nvPicPr>
          <p:cNvPr id="8" name="Imagem 7" descr="Uma imagem contendo Texto&#10;&#10;Descrição gerada automaticamente">
            <a:extLst>
              <a:ext uri="{FF2B5EF4-FFF2-40B4-BE49-F238E27FC236}">
                <a16:creationId xmlns:a16="http://schemas.microsoft.com/office/drawing/2014/main" id="{6B51FB3E-4C6E-F2BD-C376-10C963E80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245" y="0"/>
            <a:ext cx="3417509" cy="341750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AC0F21B-0B0B-7268-6BE0-AA8E99F98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6725" y="2957547"/>
            <a:ext cx="7958547" cy="1275242"/>
          </a:xfrm>
        </p:spPr>
        <p:txBody>
          <a:bodyPr>
            <a:normAutofit/>
          </a:bodyPr>
          <a:lstStyle/>
          <a:p>
            <a:pPr algn="ctr"/>
            <a:r>
              <a:rPr lang="pt-BR" sz="6000" dirty="0"/>
              <a:t>Análise de Sistemas</a:t>
            </a:r>
            <a:endParaRPr lang="pt-BR" sz="6000" noProof="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F508A9F5-830F-8724-4E3E-C43280E3B9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057" y="4774787"/>
            <a:ext cx="11857256" cy="114300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TEMA: modelos de ciclo de vida de software</a:t>
            </a:r>
          </a:p>
          <a:p>
            <a:pPr algn="ctr"/>
            <a:r>
              <a:rPr lang="pt-BR" dirty="0"/>
              <a:t>Professor: Allan Fernandes Balardino</a:t>
            </a:r>
          </a:p>
        </p:txBody>
      </p:sp>
      <p:sp>
        <p:nvSpPr>
          <p:cNvPr id="12" name="Espaço Reservado para Data 11">
            <a:extLst>
              <a:ext uri="{FF2B5EF4-FFF2-40B4-BE49-F238E27FC236}">
                <a16:creationId xmlns:a16="http://schemas.microsoft.com/office/drawing/2014/main" id="{944249DB-9B50-6018-0D86-AF7F36698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908F7-FC73-49BA-BA8A-1B9FBB3544CF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13" name="Espaço Reservado para Rodapé 12">
            <a:extLst>
              <a:ext uri="{FF2B5EF4-FFF2-40B4-BE49-F238E27FC236}">
                <a16:creationId xmlns:a16="http://schemas.microsoft.com/office/drawing/2014/main" id="{17D8BEF5-3AB9-542E-C15C-E5C045583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14" name="Espaço Reservado para Número de Slide 13">
            <a:extLst>
              <a:ext uri="{FF2B5EF4-FFF2-40B4-BE49-F238E27FC236}">
                <a16:creationId xmlns:a16="http://schemas.microsoft.com/office/drawing/2014/main" id="{AC56DF03-B047-0F97-7F6B-26285CC09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9065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Sequenciais (Cascata - Fases)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10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36154" y="5568831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grpSp>
        <p:nvGrpSpPr>
          <p:cNvPr id="5" name="Grupo 18">
            <a:extLst>
              <a:ext uri="{FF2B5EF4-FFF2-40B4-BE49-F238E27FC236}">
                <a16:creationId xmlns:a16="http://schemas.microsoft.com/office/drawing/2014/main" id="{5AD6281D-4C8D-A1A4-5AAB-562753D18D11}"/>
              </a:ext>
            </a:extLst>
          </p:cNvPr>
          <p:cNvGrpSpPr/>
          <p:nvPr/>
        </p:nvGrpSpPr>
        <p:grpSpPr>
          <a:xfrm>
            <a:off x="8248269" y="2582300"/>
            <a:ext cx="3827711" cy="2460702"/>
            <a:chOff x="1071538" y="1643050"/>
            <a:chExt cx="6500858" cy="4572032"/>
          </a:xfrm>
          <a:solidFill>
            <a:srgbClr val="C00000"/>
          </a:solidFill>
        </p:grpSpPr>
        <p:sp>
          <p:nvSpPr>
            <p:cNvPr id="10" name="Retângulo de cantos arredondados 5">
              <a:extLst>
                <a:ext uri="{FF2B5EF4-FFF2-40B4-BE49-F238E27FC236}">
                  <a16:creationId xmlns:a16="http://schemas.microsoft.com/office/drawing/2014/main" id="{C56A2855-706F-E98A-83D8-202B57CF1434}"/>
                </a:ext>
              </a:extLst>
            </p:cNvPr>
            <p:cNvSpPr/>
            <p:nvPr/>
          </p:nvSpPr>
          <p:spPr>
            <a:xfrm>
              <a:off x="1071538" y="1643050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Análise e Especificação de Requisitos</a:t>
              </a:r>
            </a:p>
          </p:txBody>
        </p:sp>
        <p:sp>
          <p:nvSpPr>
            <p:cNvPr id="12" name="Retângulo de cantos arredondados 6">
              <a:extLst>
                <a:ext uri="{FF2B5EF4-FFF2-40B4-BE49-F238E27FC236}">
                  <a16:creationId xmlns:a16="http://schemas.microsoft.com/office/drawing/2014/main" id="{73D595FF-CDA0-F909-5B86-92D01C25764E}"/>
                </a:ext>
              </a:extLst>
            </p:cNvPr>
            <p:cNvSpPr/>
            <p:nvPr/>
          </p:nvSpPr>
          <p:spPr>
            <a:xfrm>
              <a:off x="2250265" y="2571744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Projeto</a:t>
              </a:r>
            </a:p>
          </p:txBody>
        </p:sp>
        <p:sp>
          <p:nvSpPr>
            <p:cNvPr id="13" name="Retângulo de cantos arredondados 7">
              <a:extLst>
                <a:ext uri="{FF2B5EF4-FFF2-40B4-BE49-F238E27FC236}">
                  <a16:creationId xmlns:a16="http://schemas.microsoft.com/office/drawing/2014/main" id="{B6533D30-1922-B221-27F2-B56AD0A474F0}"/>
                </a:ext>
              </a:extLst>
            </p:cNvPr>
            <p:cNvSpPr/>
            <p:nvPr/>
          </p:nvSpPr>
          <p:spPr>
            <a:xfrm>
              <a:off x="3428992" y="3500438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Implementação de Testes de Unidade</a:t>
              </a:r>
            </a:p>
          </p:txBody>
        </p:sp>
        <p:sp>
          <p:nvSpPr>
            <p:cNvPr id="14" name="Retângulo de cantos arredondados 8">
              <a:extLst>
                <a:ext uri="{FF2B5EF4-FFF2-40B4-BE49-F238E27FC236}">
                  <a16:creationId xmlns:a16="http://schemas.microsoft.com/office/drawing/2014/main" id="{D2DBA67A-0F22-0D47-AB7F-FFC1E8AF661B}"/>
                </a:ext>
              </a:extLst>
            </p:cNvPr>
            <p:cNvSpPr/>
            <p:nvPr/>
          </p:nvSpPr>
          <p:spPr>
            <a:xfrm>
              <a:off x="4607719" y="4429132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400" dirty="0"/>
                <a:t>Testes</a:t>
              </a:r>
              <a:endParaRPr lang="pt-BR" sz="1600" dirty="0"/>
            </a:p>
          </p:txBody>
        </p:sp>
        <p:sp>
          <p:nvSpPr>
            <p:cNvPr id="15" name="Retângulo de cantos arredondados 9">
              <a:extLst>
                <a:ext uri="{FF2B5EF4-FFF2-40B4-BE49-F238E27FC236}">
                  <a16:creationId xmlns:a16="http://schemas.microsoft.com/office/drawing/2014/main" id="{B4437D97-3798-F791-4B5A-66514CE307AE}"/>
                </a:ext>
              </a:extLst>
            </p:cNvPr>
            <p:cNvSpPr/>
            <p:nvPr/>
          </p:nvSpPr>
          <p:spPr>
            <a:xfrm>
              <a:off x="5786446" y="5357826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Entrega e Implantação</a:t>
              </a:r>
            </a:p>
          </p:txBody>
        </p:sp>
        <p:sp>
          <p:nvSpPr>
            <p:cNvPr id="16" name="Seta para baixo 10">
              <a:extLst>
                <a:ext uri="{FF2B5EF4-FFF2-40B4-BE49-F238E27FC236}">
                  <a16:creationId xmlns:a16="http://schemas.microsoft.com/office/drawing/2014/main" id="{E47A3F81-4CE6-E790-18AE-310DE2B0E48D}"/>
                </a:ext>
              </a:extLst>
            </p:cNvPr>
            <p:cNvSpPr/>
            <p:nvPr/>
          </p:nvSpPr>
          <p:spPr>
            <a:xfrm rot="18787697">
              <a:off x="3044517" y="191949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eta para baixo 11">
              <a:extLst>
                <a:ext uri="{FF2B5EF4-FFF2-40B4-BE49-F238E27FC236}">
                  <a16:creationId xmlns:a16="http://schemas.microsoft.com/office/drawing/2014/main" id="{112E9E2F-7420-AAAF-8086-07CDF54AE393}"/>
                </a:ext>
              </a:extLst>
            </p:cNvPr>
            <p:cNvSpPr/>
            <p:nvPr/>
          </p:nvSpPr>
          <p:spPr>
            <a:xfrm rot="18787697">
              <a:off x="4258963" y="2919622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Seta para baixo 12">
              <a:extLst>
                <a:ext uri="{FF2B5EF4-FFF2-40B4-BE49-F238E27FC236}">
                  <a16:creationId xmlns:a16="http://schemas.microsoft.com/office/drawing/2014/main" id="{76CF8D26-71E7-940D-F946-E6967DDA20E8}"/>
                </a:ext>
              </a:extLst>
            </p:cNvPr>
            <p:cNvSpPr/>
            <p:nvPr/>
          </p:nvSpPr>
          <p:spPr>
            <a:xfrm rot="18787697">
              <a:off x="5401971" y="3776879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Seta para baixo 13">
              <a:extLst>
                <a:ext uri="{FF2B5EF4-FFF2-40B4-BE49-F238E27FC236}">
                  <a16:creationId xmlns:a16="http://schemas.microsoft.com/office/drawing/2014/main" id="{B33C0714-E2E1-DA34-2060-81E4E967AD75}"/>
                </a:ext>
              </a:extLst>
            </p:cNvPr>
            <p:cNvSpPr/>
            <p:nvPr/>
          </p:nvSpPr>
          <p:spPr>
            <a:xfrm rot="18787697">
              <a:off x="6616418" y="477701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Seta para baixo 14">
              <a:extLst>
                <a:ext uri="{FF2B5EF4-FFF2-40B4-BE49-F238E27FC236}">
                  <a16:creationId xmlns:a16="http://schemas.microsoft.com/office/drawing/2014/main" id="{55624D1A-02FB-172E-29F1-FEA11C177DFA}"/>
                </a:ext>
              </a:extLst>
            </p:cNvPr>
            <p:cNvSpPr/>
            <p:nvPr/>
          </p:nvSpPr>
          <p:spPr>
            <a:xfrm rot="8256395">
              <a:off x="1612781" y="263654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Seta para baixo 15">
              <a:extLst>
                <a:ext uri="{FF2B5EF4-FFF2-40B4-BE49-F238E27FC236}">
                  <a16:creationId xmlns:a16="http://schemas.microsoft.com/office/drawing/2014/main" id="{84311BBE-FB41-8776-E46F-E323A0C91A85}"/>
                </a:ext>
              </a:extLst>
            </p:cNvPr>
            <p:cNvSpPr/>
            <p:nvPr/>
          </p:nvSpPr>
          <p:spPr>
            <a:xfrm rot="8256395">
              <a:off x="2755790" y="3565236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Seta para baixo 16">
              <a:extLst>
                <a:ext uri="{FF2B5EF4-FFF2-40B4-BE49-F238E27FC236}">
                  <a16:creationId xmlns:a16="http://schemas.microsoft.com/office/drawing/2014/main" id="{D6D21360-DE2E-10C9-0096-145732DCF756}"/>
                </a:ext>
              </a:extLst>
            </p:cNvPr>
            <p:cNvSpPr/>
            <p:nvPr/>
          </p:nvSpPr>
          <p:spPr>
            <a:xfrm rot="8256395">
              <a:off x="3970235" y="449393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Seta para baixo 17">
              <a:extLst>
                <a:ext uri="{FF2B5EF4-FFF2-40B4-BE49-F238E27FC236}">
                  <a16:creationId xmlns:a16="http://schemas.microsoft.com/office/drawing/2014/main" id="{69885B0A-F86A-491C-0C37-6A797A8DA847}"/>
                </a:ext>
              </a:extLst>
            </p:cNvPr>
            <p:cNvSpPr/>
            <p:nvPr/>
          </p:nvSpPr>
          <p:spPr>
            <a:xfrm rot="8256395">
              <a:off x="5113242" y="5422624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Rectangle 3">
            <a:extLst>
              <a:ext uri="{FF2B5EF4-FFF2-40B4-BE49-F238E27FC236}">
                <a16:creationId xmlns:a16="http://schemas.microsoft.com/office/drawing/2014/main" id="{DA2CEE4C-AD8E-4499-362B-4117B7B37C3A}"/>
              </a:ext>
            </a:extLst>
          </p:cNvPr>
          <p:cNvSpPr txBox="1">
            <a:spLocks noChangeArrowheads="1"/>
          </p:cNvSpPr>
          <p:nvPr/>
        </p:nvSpPr>
        <p:spPr>
          <a:xfrm>
            <a:off x="833092" y="1980084"/>
            <a:ext cx="6908809" cy="410251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b="1" dirty="0"/>
              <a:t>Fase: Implementação</a:t>
            </a:r>
            <a:endParaRPr lang="pt-BR" sz="1600" b="1" dirty="0"/>
          </a:p>
          <a:p>
            <a:pPr lvl="2" algn="just"/>
            <a:r>
              <a:rPr lang="pt-BR" sz="2400" dirty="0"/>
              <a:t>Tradução das regras de negócio em notação “entendível” por máquinas;</a:t>
            </a:r>
          </a:p>
          <a:p>
            <a:pPr lvl="2" algn="just"/>
            <a:endParaRPr lang="pt-BR" sz="2400" dirty="0"/>
          </a:p>
          <a:p>
            <a:pPr lvl="2" algn="just"/>
            <a:r>
              <a:rPr lang="pt-BR" sz="2400" dirty="0"/>
              <a:t>Se o projeto foi executado detalhadamente, onde todos os procedimentos e regras foram bem definidos e explicados, a codificação pode ser executada muitas vezes até mecanicamente;</a:t>
            </a:r>
          </a:p>
          <a:p>
            <a:pPr lvl="2" algn="just"/>
            <a:endParaRPr lang="pt-BR" sz="2400" dirty="0"/>
          </a:p>
          <a:p>
            <a:pPr lvl="2" algn="just"/>
            <a:r>
              <a:rPr lang="pt-BR" sz="2400" b="1" dirty="0"/>
              <a:t>Comum a contratação de bons profissionais para análise e projeto (alto detalhamento) e terceirização da implementação;</a:t>
            </a:r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0534E7D2-AF23-B325-B25B-684F9B0ED868}"/>
              </a:ext>
            </a:extLst>
          </p:cNvPr>
          <p:cNvCxnSpPr>
            <a:cxnSpLocks/>
          </p:cNvCxnSpPr>
          <p:nvPr/>
        </p:nvCxnSpPr>
        <p:spPr>
          <a:xfrm flipH="1">
            <a:off x="10744340" y="2996150"/>
            <a:ext cx="936286" cy="60221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4" name="Espaço Reservado para Rodapé 12">
            <a:extLst>
              <a:ext uri="{FF2B5EF4-FFF2-40B4-BE49-F238E27FC236}">
                <a16:creationId xmlns:a16="http://schemas.microsoft.com/office/drawing/2014/main" id="{D9AA9C9B-A4A5-7EF9-CEB6-C5A32FC3DB3B}"/>
              </a:ext>
            </a:extLst>
          </p:cNvPr>
          <p:cNvSpPr txBox="1">
            <a:spLocks/>
          </p:cNvSpPr>
          <p:nvPr/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Análise de sistemas – modelos de ciclo de vida de software</a:t>
            </a:r>
            <a:endParaRPr lang="pt-BR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10214489-1CD0-54EC-7AE4-2620D2D6BC5B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2265730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Sequenciais (Cascata - Fases)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11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36154" y="5568831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grpSp>
        <p:nvGrpSpPr>
          <p:cNvPr id="5" name="Grupo 18">
            <a:extLst>
              <a:ext uri="{FF2B5EF4-FFF2-40B4-BE49-F238E27FC236}">
                <a16:creationId xmlns:a16="http://schemas.microsoft.com/office/drawing/2014/main" id="{5AD6281D-4C8D-A1A4-5AAB-562753D18D11}"/>
              </a:ext>
            </a:extLst>
          </p:cNvPr>
          <p:cNvGrpSpPr/>
          <p:nvPr/>
        </p:nvGrpSpPr>
        <p:grpSpPr>
          <a:xfrm>
            <a:off x="8248269" y="2582300"/>
            <a:ext cx="3827711" cy="2460702"/>
            <a:chOff x="1071538" y="1643050"/>
            <a:chExt cx="6500858" cy="4572032"/>
          </a:xfrm>
          <a:solidFill>
            <a:srgbClr val="C00000"/>
          </a:solidFill>
        </p:grpSpPr>
        <p:sp>
          <p:nvSpPr>
            <p:cNvPr id="10" name="Retângulo de cantos arredondados 5">
              <a:extLst>
                <a:ext uri="{FF2B5EF4-FFF2-40B4-BE49-F238E27FC236}">
                  <a16:creationId xmlns:a16="http://schemas.microsoft.com/office/drawing/2014/main" id="{C56A2855-706F-E98A-83D8-202B57CF1434}"/>
                </a:ext>
              </a:extLst>
            </p:cNvPr>
            <p:cNvSpPr/>
            <p:nvPr/>
          </p:nvSpPr>
          <p:spPr>
            <a:xfrm>
              <a:off x="1071538" y="1643050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Análise e Especificação de Requisitos</a:t>
              </a:r>
            </a:p>
          </p:txBody>
        </p:sp>
        <p:sp>
          <p:nvSpPr>
            <p:cNvPr id="12" name="Retângulo de cantos arredondados 6">
              <a:extLst>
                <a:ext uri="{FF2B5EF4-FFF2-40B4-BE49-F238E27FC236}">
                  <a16:creationId xmlns:a16="http://schemas.microsoft.com/office/drawing/2014/main" id="{73D595FF-CDA0-F909-5B86-92D01C25764E}"/>
                </a:ext>
              </a:extLst>
            </p:cNvPr>
            <p:cNvSpPr/>
            <p:nvPr/>
          </p:nvSpPr>
          <p:spPr>
            <a:xfrm>
              <a:off x="2250265" y="2571744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Projeto</a:t>
              </a:r>
            </a:p>
          </p:txBody>
        </p:sp>
        <p:sp>
          <p:nvSpPr>
            <p:cNvPr id="13" name="Retângulo de cantos arredondados 7">
              <a:extLst>
                <a:ext uri="{FF2B5EF4-FFF2-40B4-BE49-F238E27FC236}">
                  <a16:creationId xmlns:a16="http://schemas.microsoft.com/office/drawing/2014/main" id="{B6533D30-1922-B221-27F2-B56AD0A474F0}"/>
                </a:ext>
              </a:extLst>
            </p:cNvPr>
            <p:cNvSpPr/>
            <p:nvPr/>
          </p:nvSpPr>
          <p:spPr>
            <a:xfrm>
              <a:off x="3428992" y="3500438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Implementação de Testes de Unidade</a:t>
              </a:r>
            </a:p>
          </p:txBody>
        </p:sp>
        <p:sp>
          <p:nvSpPr>
            <p:cNvPr id="14" name="Retângulo de cantos arredondados 8">
              <a:extLst>
                <a:ext uri="{FF2B5EF4-FFF2-40B4-BE49-F238E27FC236}">
                  <a16:creationId xmlns:a16="http://schemas.microsoft.com/office/drawing/2014/main" id="{D2DBA67A-0F22-0D47-AB7F-FFC1E8AF661B}"/>
                </a:ext>
              </a:extLst>
            </p:cNvPr>
            <p:cNvSpPr/>
            <p:nvPr/>
          </p:nvSpPr>
          <p:spPr>
            <a:xfrm>
              <a:off x="4607719" y="4429132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400" dirty="0"/>
                <a:t>Testes</a:t>
              </a:r>
              <a:endParaRPr lang="pt-BR" sz="1600" dirty="0"/>
            </a:p>
          </p:txBody>
        </p:sp>
        <p:sp>
          <p:nvSpPr>
            <p:cNvPr id="15" name="Retângulo de cantos arredondados 9">
              <a:extLst>
                <a:ext uri="{FF2B5EF4-FFF2-40B4-BE49-F238E27FC236}">
                  <a16:creationId xmlns:a16="http://schemas.microsoft.com/office/drawing/2014/main" id="{B4437D97-3798-F791-4B5A-66514CE307AE}"/>
                </a:ext>
              </a:extLst>
            </p:cNvPr>
            <p:cNvSpPr/>
            <p:nvPr/>
          </p:nvSpPr>
          <p:spPr>
            <a:xfrm>
              <a:off x="5786446" y="5357826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Entrega e Implantação</a:t>
              </a:r>
            </a:p>
          </p:txBody>
        </p:sp>
        <p:sp>
          <p:nvSpPr>
            <p:cNvPr id="16" name="Seta para baixo 10">
              <a:extLst>
                <a:ext uri="{FF2B5EF4-FFF2-40B4-BE49-F238E27FC236}">
                  <a16:creationId xmlns:a16="http://schemas.microsoft.com/office/drawing/2014/main" id="{E47A3F81-4CE6-E790-18AE-310DE2B0E48D}"/>
                </a:ext>
              </a:extLst>
            </p:cNvPr>
            <p:cNvSpPr/>
            <p:nvPr/>
          </p:nvSpPr>
          <p:spPr>
            <a:xfrm rot="18787697">
              <a:off x="3044517" y="191949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eta para baixo 11">
              <a:extLst>
                <a:ext uri="{FF2B5EF4-FFF2-40B4-BE49-F238E27FC236}">
                  <a16:creationId xmlns:a16="http://schemas.microsoft.com/office/drawing/2014/main" id="{112E9E2F-7420-AAAF-8086-07CDF54AE393}"/>
                </a:ext>
              </a:extLst>
            </p:cNvPr>
            <p:cNvSpPr/>
            <p:nvPr/>
          </p:nvSpPr>
          <p:spPr>
            <a:xfrm rot="18787697">
              <a:off x="4258963" y="2919622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Seta para baixo 12">
              <a:extLst>
                <a:ext uri="{FF2B5EF4-FFF2-40B4-BE49-F238E27FC236}">
                  <a16:creationId xmlns:a16="http://schemas.microsoft.com/office/drawing/2014/main" id="{76CF8D26-71E7-940D-F946-E6967DDA20E8}"/>
                </a:ext>
              </a:extLst>
            </p:cNvPr>
            <p:cNvSpPr/>
            <p:nvPr/>
          </p:nvSpPr>
          <p:spPr>
            <a:xfrm rot="18787697">
              <a:off x="5401971" y="3776879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Seta para baixo 13">
              <a:extLst>
                <a:ext uri="{FF2B5EF4-FFF2-40B4-BE49-F238E27FC236}">
                  <a16:creationId xmlns:a16="http://schemas.microsoft.com/office/drawing/2014/main" id="{B33C0714-E2E1-DA34-2060-81E4E967AD75}"/>
                </a:ext>
              </a:extLst>
            </p:cNvPr>
            <p:cNvSpPr/>
            <p:nvPr/>
          </p:nvSpPr>
          <p:spPr>
            <a:xfrm rot="18787697">
              <a:off x="6616418" y="477701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Seta para baixo 14">
              <a:extLst>
                <a:ext uri="{FF2B5EF4-FFF2-40B4-BE49-F238E27FC236}">
                  <a16:creationId xmlns:a16="http://schemas.microsoft.com/office/drawing/2014/main" id="{55624D1A-02FB-172E-29F1-FEA11C177DFA}"/>
                </a:ext>
              </a:extLst>
            </p:cNvPr>
            <p:cNvSpPr/>
            <p:nvPr/>
          </p:nvSpPr>
          <p:spPr>
            <a:xfrm rot="8256395">
              <a:off x="1612781" y="263654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Seta para baixo 15">
              <a:extLst>
                <a:ext uri="{FF2B5EF4-FFF2-40B4-BE49-F238E27FC236}">
                  <a16:creationId xmlns:a16="http://schemas.microsoft.com/office/drawing/2014/main" id="{84311BBE-FB41-8776-E46F-E323A0C91A85}"/>
                </a:ext>
              </a:extLst>
            </p:cNvPr>
            <p:cNvSpPr/>
            <p:nvPr/>
          </p:nvSpPr>
          <p:spPr>
            <a:xfrm rot="8256395">
              <a:off x="2755790" y="3565236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Seta para baixo 16">
              <a:extLst>
                <a:ext uri="{FF2B5EF4-FFF2-40B4-BE49-F238E27FC236}">
                  <a16:creationId xmlns:a16="http://schemas.microsoft.com/office/drawing/2014/main" id="{D6D21360-DE2E-10C9-0096-145732DCF756}"/>
                </a:ext>
              </a:extLst>
            </p:cNvPr>
            <p:cNvSpPr/>
            <p:nvPr/>
          </p:nvSpPr>
          <p:spPr>
            <a:xfrm rot="8256395">
              <a:off x="3970235" y="449393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Seta para baixo 17">
              <a:extLst>
                <a:ext uri="{FF2B5EF4-FFF2-40B4-BE49-F238E27FC236}">
                  <a16:creationId xmlns:a16="http://schemas.microsoft.com/office/drawing/2014/main" id="{69885B0A-F86A-491C-0C37-6A797A8DA847}"/>
                </a:ext>
              </a:extLst>
            </p:cNvPr>
            <p:cNvSpPr/>
            <p:nvPr/>
          </p:nvSpPr>
          <p:spPr>
            <a:xfrm rot="8256395">
              <a:off x="5113242" y="5422624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Rectangle 3">
            <a:extLst>
              <a:ext uri="{FF2B5EF4-FFF2-40B4-BE49-F238E27FC236}">
                <a16:creationId xmlns:a16="http://schemas.microsoft.com/office/drawing/2014/main" id="{DA2CEE4C-AD8E-4499-362B-4117B7B37C3A}"/>
              </a:ext>
            </a:extLst>
          </p:cNvPr>
          <p:cNvSpPr txBox="1">
            <a:spLocks noChangeArrowheads="1"/>
          </p:cNvSpPr>
          <p:nvPr/>
        </p:nvSpPr>
        <p:spPr>
          <a:xfrm>
            <a:off x="833092" y="1980084"/>
            <a:ext cx="6908809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b="1" dirty="0"/>
              <a:t>Fase: Testes</a:t>
            </a:r>
            <a:endParaRPr lang="pt-BR" sz="1600" b="1" dirty="0"/>
          </a:p>
          <a:p>
            <a:pPr lvl="2" algn="just"/>
            <a:r>
              <a:rPr lang="pt-BR" sz="2400" dirty="0"/>
              <a:t>Testes sobre aspectos internos:</a:t>
            </a:r>
          </a:p>
          <a:p>
            <a:pPr lvl="3" algn="just"/>
            <a:r>
              <a:rPr lang="pt-BR" sz="2400" dirty="0"/>
              <a:t>Garante que todas as instruções lógicas do sistema tenham sido executadas, ou seja, não há erro de código;</a:t>
            </a:r>
          </a:p>
          <a:p>
            <a:pPr lvl="3" algn="just"/>
            <a:endParaRPr lang="pt-BR" sz="2400" dirty="0"/>
          </a:p>
          <a:p>
            <a:pPr lvl="2" algn="just"/>
            <a:r>
              <a:rPr lang="pt-BR" sz="2400" dirty="0"/>
              <a:t>Testes sobre aspectos externos:</a:t>
            </a:r>
          </a:p>
          <a:p>
            <a:pPr lvl="3" algn="just"/>
            <a:r>
              <a:rPr lang="pt-BR" sz="2400" dirty="0"/>
              <a:t>Confirmar se os dados inseridos geram os dados esperados, conforme requisitado pelo cliente;</a:t>
            </a:r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0534E7D2-AF23-B325-B25B-684F9B0ED868}"/>
              </a:ext>
            </a:extLst>
          </p:cNvPr>
          <p:cNvCxnSpPr>
            <a:cxnSpLocks/>
          </p:cNvCxnSpPr>
          <p:nvPr/>
        </p:nvCxnSpPr>
        <p:spPr>
          <a:xfrm flipH="1">
            <a:off x="11383042" y="3555961"/>
            <a:ext cx="505271" cy="412505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6" name="Espaço Reservado para Rodapé 12">
            <a:extLst>
              <a:ext uri="{FF2B5EF4-FFF2-40B4-BE49-F238E27FC236}">
                <a16:creationId xmlns:a16="http://schemas.microsoft.com/office/drawing/2014/main" id="{8858A3CE-C0F9-2DCE-26A5-7566762BAAE8}"/>
              </a:ext>
            </a:extLst>
          </p:cNvPr>
          <p:cNvSpPr txBox="1">
            <a:spLocks/>
          </p:cNvSpPr>
          <p:nvPr/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Análise de sistemas – modelos de ciclo de vida de software</a:t>
            </a:r>
            <a:endParaRPr lang="pt-BR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F103AD98-7B37-FD62-C16E-074A6754DFE3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405090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Sequenciais (Cascata - Fases)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12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36154" y="5568831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grpSp>
        <p:nvGrpSpPr>
          <p:cNvPr id="5" name="Grupo 18">
            <a:extLst>
              <a:ext uri="{FF2B5EF4-FFF2-40B4-BE49-F238E27FC236}">
                <a16:creationId xmlns:a16="http://schemas.microsoft.com/office/drawing/2014/main" id="{5AD6281D-4C8D-A1A4-5AAB-562753D18D11}"/>
              </a:ext>
            </a:extLst>
          </p:cNvPr>
          <p:cNvGrpSpPr/>
          <p:nvPr/>
        </p:nvGrpSpPr>
        <p:grpSpPr>
          <a:xfrm>
            <a:off x="8248269" y="2582300"/>
            <a:ext cx="3827711" cy="2460702"/>
            <a:chOff x="1071538" y="1643050"/>
            <a:chExt cx="6500858" cy="4572032"/>
          </a:xfrm>
          <a:solidFill>
            <a:srgbClr val="C00000"/>
          </a:solidFill>
        </p:grpSpPr>
        <p:sp>
          <p:nvSpPr>
            <p:cNvPr id="10" name="Retângulo de cantos arredondados 5">
              <a:extLst>
                <a:ext uri="{FF2B5EF4-FFF2-40B4-BE49-F238E27FC236}">
                  <a16:creationId xmlns:a16="http://schemas.microsoft.com/office/drawing/2014/main" id="{C56A2855-706F-E98A-83D8-202B57CF1434}"/>
                </a:ext>
              </a:extLst>
            </p:cNvPr>
            <p:cNvSpPr/>
            <p:nvPr/>
          </p:nvSpPr>
          <p:spPr>
            <a:xfrm>
              <a:off x="1071538" y="1643050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Análise e Especificação de Requisitos</a:t>
              </a:r>
            </a:p>
          </p:txBody>
        </p:sp>
        <p:sp>
          <p:nvSpPr>
            <p:cNvPr id="12" name="Retângulo de cantos arredondados 6">
              <a:extLst>
                <a:ext uri="{FF2B5EF4-FFF2-40B4-BE49-F238E27FC236}">
                  <a16:creationId xmlns:a16="http://schemas.microsoft.com/office/drawing/2014/main" id="{73D595FF-CDA0-F909-5B86-92D01C25764E}"/>
                </a:ext>
              </a:extLst>
            </p:cNvPr>
            <p:cNvSpPr/>
            <p:nvPr/>
          </p:nvSpPr>
          <p:spPr>
            <a:xfrm>
              <a:off x="2250265" y="2571744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Projeto</a:t>
              </a:r>
            </a:p>
          </p:txBody>
        </p:sp>
        <p:sp>
          <p:nvSpPr>
            <p:cNvPr id="13" name="Retângulo de cantos arredondados 7">
              <a:extLst>
                <a:ext uri="{FF2B5EF4-FFF2-40B4-BE49-F238E27FC236}">
                  <a16:creationId xmlns:a16="http://schemas.microsoft.com/office/drawing/2014/main" id="{B6533D30-1922-B221-27F2-B56AD0A474F0}"/>
                </a:ext>
              </a:extLst>
            </p:cNvPr>
            <p:cNvSpPr/>
            <p:nvPr/>
          </p:nvSpPr>
          <p:spPr>
            <a:xfrm>
              <a:off x="3428992" y="3500438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Implementação de Testes de Unidade</a:t>
              </a:r>
            </a:p>
          </p:txBody>
        </p:sp>
        <p:sp>
          <p:nvSpPr>
            <p:cNvPr id="14" name="Retângulo de cantos arredondados 8">
              <a:extLst>
                <a:ext uri="{FF2B5EF4-FFF2-40B4-BE49-F238E27FC236}">
                  <a16:creationId xmlns:a16="http://schemas.microsoft.com/office/drawing/2014/main" id="{D2DBA67A-0F22-0D47-AB7F-FFC1E8AF661B}"/>
                </a:ext>
              </a:extLst>
            </p:cNvPr>
            <p:cNvSpPr/>
            <p:nvPr/>
          </p:nvSpPr>
          <p:spPr>
            <a:xfrm>
              <a:off x="4607719" y="4429132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400" dirty="0"/>
                <a:t>Testes</a:t>
              </a:r>
              <a:endParaRPr lang="pt-BR" sz="1600" dirty="0"/>
            </a:p>
          </p:txBody>
        </p:sp>
        <p:sp>
          <p:nvSpPr>
            <p:cNvPr id="15" name="Retângulo de cantos arredondados 9">
              <a:extLst>
                <a:ext uri="{FF2B5EF4-FFF2-40B4-BE49-F238E27FC236}">
                  <a16:creationId xmlns:a16="http://schemas.microsoft.com/office/drawing/2014/main" id="{B4437D97-3798-F791-4B5A-66514CE307AE}"/>
                </a:ext>
              </a:extLst>
            </p:cNvPr>
            <p:cNvSpPr/>
            <p:nvPr/>
          </p:nvSpPr>
          <p:spPr>
            <a:xfrm>
              <a:off x="5786446" y="5357826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Entrega e Implantação</a:t>
              </a:r>
            </a:p>
          </p:txBody>
        </p:sp>
        <p:sp>
          <p:nvSpPr>
            <p:cNvPr id="16" name="Seta para baixo 10">
              <a:extLst>
                <a:ext uri="{FF2B5EF4-FFF2-40B4-BE49-F238E27FC236}">
                  <a16:creationId xmlns:a16="http://schemas.microsoft.com/office/drawing/2014/main" id="{E47A3F81-4CE6-E790-18AE-310DE2B0E48D}"/>
                </a:ext>
              </a:extLst>
            </p:cNvPr>
            <p:cNvSpPr/>
            <p:nvPr/>
          </p:nvSpPr>
          <p:spPr>
            <a:xfrm rot="18787697">
              <a:off x="3044517" y="191949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eta para baixo 11">
              <a:extLst>
                <a:ext uri="{FF2B5EF4-FFF2-40B4-BE49-F238E27FC236}">
                  <a16:creationId xmlns:a16="http://schemas.microsoft.com/office/drawing/2014/main" id="{112E9E2F-7420-AAAF-8086-07CDF54AE393}"/>
                </a:ext>
              </a:extLst>
            </p:cNvPr>
            <p:cNvSpPr/>
            <p:nvPr/>
          </p:nvSpPr>
          <p:spPr>
            <a:xfrm rot="18787697">
              <a:off x="4258963" y="2919622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Seta para baixo 12">
              <a:extLst>
                <a:ext uri="{FF2B5EF4-FFF2-40B4-BE49-F238E27FC236}">
                  <a16:creationId xmlns:a16="http://schemas.microsoft.com/office/drawing/2014/main" id="{76CF8D26-71E7-940D-F946-E6967DDA20E8}"/>
                </a:ext>
              </a:extLst>
            </p:cNvPr>
            <p:cNvSpPr/>
            <p:nvPr/>
          </p:nvSpPr>
          <p:spPr>
            <a:xfrm rot="18787697">
              <a:off x="5401971" y="3776879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Seta para baixo 13">
              <a:extLst>
                <a:ext uri="{FF2B5EF4-FFF2-40B4-BE49-F238E27FC236}">
                  <a16:creationId xmlns:a16="http://schemas.microsoft.com/office/drawing/2014/main" id="{B33C0714-E2E1-DA34-2060-81E4E967AD75}"/>
                </a:ext>
              </a:extLst>
            </p:cNvPr>
            <p:cNvSpPr/>
            <p:nvPr/>
          </p:nvSpPr>
          <p:spPr>
            <a:xfrm rot="18787697">
              <a:off x="6616418" y="477701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Seta para baixo 14">
              <a:extLst>
                <a:ext uri="{FF2B5EF4-FFF2-40B4-BE49-F238E27FC236}">
                  <a16:creationId xmlns:a16="http://schemas.microsoft.com/office/drawing/2014/main" id="{55624D1A-02FB-172E-29F1-FEA11C177DFA}"/>
                </a:ext>
              </a:extLst>
            </p:cNvPr>
            <p:cNvSpPr/>
            <p:nvPr/>
          </p:nvSpPr>
          <p:spPr>
            <a:xfrm rot="8256395">
              <a:off x="1612781" y="263654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Seta para baixo 15">
              <a:extLst>
                <a:ext uri="{FF2B5EF4-FFF2-40B4-BE49-F238E27FC236}">
                  <a16:creationId xmlns:a16="http://schemas.microsoft.com/office/drawing/2014/main" id="{84311BBE-FB41-8776-E46F-E323A0C91A85}"/>
                </a:ext>
              </a:extLst>
            </p:cNvPr>
            <p:cNvSpPr/>
            <p:nvPr/>
          </p:nvSpPr>
          <p:spPr>
            <a:xfrm rot="8256395">
              <a:off x="2755790" y="3565236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Seta para baixo 16">
              <a:extLst>
                <a:ext uri="{FF2B5EF4-FFF2-40B4-BE49-F238E27FC236}">
                  <a16:creationId xmlns:a16="http://schemas.microsoft.com/office/drawing/2014/main" id="{D6D21360-DE2E-10C9-0096-145732DCF756}"/>
                </a:ext>
              </a:extLst>
            </p:cNvPr>
            <p:cNvSpPr/>
            <p:nvPr/>
          </p:nvSpPr>
          <p:spPr>
            <a:xfrm rot="8256395">
              <a:off x="3970235" y="449393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Seta para baixo 17">
              <a:extLst>
                <a:ext uri="{FF2B5EF4-FFF2-40B4-BE49-F238E27FC236}">
                  <a16:creationId xmlns:a16="http://schemas.microsoft.com/office/drawing/2014/main" id="{69885B0A-F86A-491C-0C37-6A797A8DA847}"/>
                </a:ext>
              </a:extLst>
            </p:cNvPr>
            <p:cNvSpPr/>
            <p:nvPr/>
          </p:nvSpPr>
          <p:spPr>
            <a:xfrm rot="8256395">
              <a:off x="5113242" y="5422624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Rectangle 3">
            <a:extLst>
              <a:ext uri="{FF2B5EF4-FFF2-40B4-BE49-F238E27FC236}">
                <a16:creationId xmlns:a16="http://schemas.microsoft.com/office/drawing/2014/main" id="{DA2CEE4C-AD8E-4499-362B-4117B7B37C3A}"/>
              </a:ext>
            </a:extLst>
          </p:cNvPr>
          <p:cNvSpPr txBox="1">
            <a:spLocks noChangeArrowheads="1"/>
          </p:cNvSpPr>
          <p:nvPr/>
        </p:nvSpPr>
        <p:spPr>
          <a:xfrm>
            <a:off x="833092" y="1980084"/>
            <a:ext cx="7003062" cy="410251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b="1" dirty="0"/>
              <a:t>Fase: Entrega e Implementação</a:t>
            </a:r>
            <a:endParaRPr lang="pt-BR" sz="1600" b="1" dirty="0"/>
          </a:p>
          <a:p>
            <a:pPr lvl="2" algn="just"/>
            <a:r>
              <a:rPr lang="pt-BR" sz="2400" dirty="0"/>
              <a:t>Mesmo depois do software entregue ao cliente, haverá mudanças;</a:t>
            </a:r>
          </a:p>
          <a:p>
            <a:pPr lvl="3" algn="just"/>
            <a:endParaRPr lang="pt-BR" sz="2400" dirty="0"/>
          </a:p>
          <a:p>
            <a:pPr lvl="2" algn="just"/>
            <a:r>
              <a:rPr lang="pt-BR" sz="2400" dirty="0"/>
              <a:t>Possíveis motivos:</a:t>
            </a:r>
          </a:p>
          <a:p>
            <a:pPr lvl="3" algn="just"/>
            <a:r>
              <a:rPr lang="pt-BR" sz="2000" dirty="0"/>
              <a:t>Erros encontrados;</a:t>
            </a:r>
          </a:p>
          <a:p>
            <a:pPr lvl="3" algn="just"/>
            <a:r>
              <a:rPr lang="pt-BR" sz="2000" dirty="0"/>
              <a:t>Adaptações para atender ao ambiente do cliente;</a:t>
            </a:r>
          </a:p>
          <a:p>
            <a:pPr lvl="3" algn="just"/>
            <a:r>
              <a:rPr lang="pt-BR" sz="2000" dirty="0"/>
              <a:t>Exigência de acréscimos funcionais;</a:t>
            </a:r>
          </a:p>
          <a:p>
            <a:pPr lvl="3" algn="just"/>
            <a:r>
              <a:rPr lang="pt-BR" sz="2000" dirty="0"/>
              <a:t>Desempenho insatisfatório</a:t>
            </a:r>
          </a:p>
          <a:p>
            <a:pPr lvl="3" algn="just"/>
            <a:endParaRPr lang="pt-BR" sz="2000" dirty="0"/>
          </a:p>
          <a:p>
            <a:pPr lvl="2" algn="just"/>
            <a:r>
              <a:rPr lang="pt-BR" sz="2400" b="1" dirty="0"/>
              <a:t>Para cada manutenção, todo o ciclo de vida é reexecutado!</a:t>
            </a:r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0534E7D2-AF23-B325-B25B-684F9B0ED868}"/>
              </a:ext>
            </a:extLst>
          </p:cNvPr>
          <p:cNvCxnSpPr>
            <a:cxnSpLocks/>
          </p:cNvCxnSpPr>
          <p:nvPr/>
        </p:nvCxnSpPr>
        <p:spPr>
          <a:xfrm flipV="1">
            <a:off x="11624596" y="5195332"/>
            <a:ext cx="0" cy="73862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8" name="Espaço Reservado para Rodapé 12">
            <a:extLst>
              <a:ext uri="{FF2B5EF4-FFF2-40B4-BE49-F238E27FC236}">
                <a16:creationId xmlns:a16="http://schemas.microsoft.com/office/drawing/2014/main" id="{84A8A177-DB75-DEAE-CF22-2B9C88568B6A}"/>
              </a:ext>
            </a:extLst>
          </p:cNvPr>
          <p:cNvSpPr txBox="1">
            <a:spLocks/>
          </p:cNvSpPr>
          <p:nvPr/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Análise de sistemas – modelos de ciclo de vida de software</a:t>
            </a:r>
            <a:endParaRPr lang="pt-BR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883146E-FFC1-4AB0-290E-1D708A35D25D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2735262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Sequenciais (Modelo em V)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Variação do modelo cascata;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Semelhanças:</a:t>
            </a:r>
          </a:p>
          <a:p>
            <a:pPr lvl="2" algn="just"/>
            <a:r>
              <a:rPr lang="pt-BR" sz="2400" dirty="0"/>
              <a:t>Sequenciais, com fases claras e estruturadas, com cada uma tendo que ser concluída antes de iniciar a próxima;</a:t>
            </a:r>
          </a:p>
          <a:p>
            <a:pPr lvl="1" algn="just"/>
            <a:r>
              <a:rPr lang="pt-BR" sz="2800" dirty="0"/>
              <a:t>Diferenças:</a:t>
            </a:r>
          </a:p>
          <a:p>
            <a:pPr lvl="2" algn="just"/>
            <a:r>
              <a:rPr lang="pt-BR" sz="2400" dirty="0"/>
              <a:t>Etapas de teste correspondente a cada etapa do ciclo;</a:t>
            </a:r>
          </a:p>
          <a:p>
            <a:pPr lvl="2" algn="just"/>
            <a:r>
              <a:rPr lang="pt-BR" sz="2400" dirty="0"/>
              <a:t>Busca da garantida da qualidade ao fim de cada fase;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13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BA4BCA0-99F0-1D8B-5B2A-3813F1803C6C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223500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Sequenciais (Modelo em V)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14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36154" y="5568831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grpSp>
        <p:nvGrpSpPr>
          <p:cNvPr id="49" name="Grupo 33">
            <a:extLst>
              <a:ext uri="{FF2B5EF4-FFF2-40B4-BE49-F238E27FC236}">
                <a16:creationId xmlns:a16="http://schemas.microsoft.com/office/drawing/2014/main" id="{36FFFBFD-3488-7842-22D9-E74A004C4452}"/>
              </a:ext>
            </a:extLst>
          </p:cNvPr>
          <p:cNvGrpSpPr/>
          <p:nvPr/>
        </p:nvGrpSpPr>
        <p:grpSpPr>
          <a:xfrm>
            <a:off x="1809747" y="2000997"/>
            <a:ext cx="8810654" cy="3786214"/>
            <a:chOff x="333346" y="1857364"/>
            <a:chExt cx="8810654" cy="3786214"/>
          </a:xfrm>
          <a:solidFill>
            <a:srgbClr val="CC3300"/>
          </a:solidFill>
        </p:grpSpPr>
        <p:sp>
          <p:nvSpPr>
            <p:cNvPr id="50" name="Retângulo de cantos arredondados 7">
              <a:extLst>
                <a:ext uri="{FF2B5EF4-FFF2-40B4-BE49-F238E27FC236}">
                  <a16:creationId xmlns:a16="http://schemas.microsoft.com/office/drawing/2014/main" id="{4215A4EB-942C-C880-682D-2101966661B6}"/>
                </a:ext>
              </a:extLst>
            </p:cNvPr>
            <p:cNvSpPr/>
            <p:nvPr/>
          </p:nvSpPr>
          <p:spPr>
            <a:xfrm>
              <a:off x="333346" y="1857364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Análise e Especificação de Requisitos</a:t>
              </a:r>
            </a:p>
          </p:txBody>
        </p:sp>
        <p:sp>
          <p:nvSpPr>
            <p:cNvPr id="51" name="Retângulo de cantos arredondados 8">
              <a:extLst>
                <a:ext uri="{FF2B5EF4-FFF2-40B4-BE49-F238E27FC236}">
                  <a16:creationId xmlns:a16="http://schemas.microsoft.com/office/drawing/2014/main" id="{352889B0-7702-25B2-FF28-DDFB47F4C428}"/>
                </a:ext>
              </a:extLst>
            </p:cNvPr>
            <p:cNvSpPr/>
            <p:nvPr/>
          </p:nvSpPr>
          <p:spPr>
            <a:xfrm>
              <a:off x="1381103" y="2786058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Projeto da Arquitetura</a:t>
              </a:r>
            </a:p>
          </p:txBody>
        </p:sp>
        <p:sp>
          <p:nvSpPr>
            <p:cNvPr id="52" name="Retângulo de cantos arredondados 9">
              <a:extLst>
                <a:ext uri="{FF2B5EF4-FFF2-40B4-BE49-F238E27FC236}">
                  <a16:creationId xmlns:a16="http://schemas.microsoft.com/office/drawing/2014/main" id="{475C1243-379E-7358-31AC-B8CC63E41308}"/>
                </a:ext>
              </a:extLst>
            </p:cNvPr>
            <p:cNvSpPr/>
            <p:nvPr/>
          </p:nvSpPr>
          <p:spPr>
            <a:xfrm>
              <a:off x="3786182" y="4786322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Implementação</a:t>
              </a:r>
            </a:p>
          </p:txBody>
        </p:sp>
        <p:sp>
          <p:nvSpPr>
            <p:cNvPr id="53" name="Retângulo de cantos arredondados 10">
              <a:extLst>
                <a:ext uri="{FF2B5EF4-FFF2-40B4-BE49-F238E27FC236}">
                  <a16:creationId xmlns:a16="http://schemas.microsoft.com/office/drawing/2014/main" id="{4062C11D-7351-46AF-E56D-8746C6742E41}"/>
                </a:ext>
              </a:extLst>
            </p:cNvPr>
            <p:cNvSpPr/>
            <p:nvPr/>
          </p:nvSpPr>
          <p:spPr>
            <a:xfrm>
              <a:off x="5214910" y="3786190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Testes de Unidade e Integração</a:t>
              </a:r>
            </a:p>
          </p:txBody>
        </p:sp>
        <p:sp>
          <p:nvSpPr>
            <p:cNvPr id="54" name="Retângulo de cantos arredondados 11">
              <a:extLst>
                <a:ext uri="{FF2B5EF4-FFF2-40B4-BE49-F238E27FC236}">
                  <a16:creationId xmlns:a16="http://schemas.microsoft.com/office/drawing/2014/main" id="{C807F46A-BCA4-23BF-10C9-4A0359ACAA71}"/>
                </a:ext>
              </a:extLst>
            </p:cNvPr>
            <p:cNvSpPr/>
            <p:nvPr/>
          </p:nvSpPr>
          <p:spPr>
            <a:xfrm>
              <a:off x="7215174" y="1857364"/>
              <a:ext cx="1928826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Teste de Aceitação (Entrega e Implantação)</a:t>
              </a:r>
            </a:p>
          </p:txBody>
        </p:sp>
        <p:sp>
          <p:nvSpPr>
            <p:cNvPr id="55" name="Seta para baixo 12">
              <a:extLst>
                <a:ext uri="{FF2B5EF4-FFF2-40B4-BE49-F238E27FC236}">
                  <a16:creationId xmlns:a16="http://schemas.microsoft.com/office/drawing/2014/main" id="{B363E8C4-B6DF-9BAC-8D29-9657F238FF32}"/>
                </a:ext>
              </a:extLst>
            </p:cNvPr>
            <p:cNvSpPr/>
            <p:nvPr/>
          </p:nvSpPr>
          <p:spPr>
            <a:xfrm rot="18787697">
              <a:off x="758501" y="2776746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6" name="Seta para baixo 13">
              <a:extLst>
                <a:ext uri="{FF2B5EF4-FFF2-40B4-BE49-F238E27FC236}">
                  <a16:creationId xmlns:a16="http://schemas.microsoft.com/office/drawing/2014/main" id="{A835A162-8CB2-A73B-5750-D28C5A42D6C2}"/>
                </a:ext>
              </a:extLst>
            </p:cNvPr>
            <p:cNvSpPr/>
            <p:nvPr/>
          </p:nvSpPr>
          <p:spPr>
            <a:xfrm rot="18787697">
              <a:off x="1901509" y="3776878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7" name="Seta para baixo 14">
              <a:extLst>
                <a:ext uri="{FF2B5EF4-FFF2-40B4-BE49-F238E27FC236}">
                  <a16:creationId xmlns:a16="http://schemas.microsoft.com/office/drawing/2014/main" id="{C0C39B1F-D2B2-4A78-D0E7-9CA9D23CA7AF}"/>
                </a:ext>
              </a:extLst>
            </p:cNvPr>
            <p:cNvSpPr/>
            <p:nvPr/>
          </p:nvSpPr>
          <p:spPr>
            <a:xfrm rot="18787697">
              <a:off x="3187393" y="477701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8" name="Seta para baixo 15">
              <a:extLst>
                <a:ext uri="{FF2B5EF4-FFF2-40B4-BE49-F238E27FC236}">
                  <a16:creationId xmlns:a16="http://schemas.microsoft.com/office/drawing/2014/main" id="{DE779E5D-1222-87A6-3754-DEEECBF399A8}"/>
                </a:ext>
              </a:extLst>
            </p:cNvPr>
            <p:cNvSpPr/>
            <p:nvPr/>
          </p:nvSpPr>
          <p:spPr>
            <a:xfrm rot="13378761">
              <a:off x="5828118" y="4922314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" name="Retângulo de cantos arredondados 20">
              <a:extLst>
                <a:ext uri="{FF2B5EF4-FFF2-40B4-BE49-F238E27FC236}">
                  <a16:creationId xmlns:a16="http://schemas.microsoft.com/office/drawing/2014/main" id="{DD00790D-3E04-8EB7-67EE-81EE37868558}"/>
                </a:ext>
              </a:extLst>
            </p:cNvPr>
            <p:cNvSpPr/>
            <p:nvPr/>
          </p:nvSpPr>
          <p:spPr>
            <a:xfrm>
              <a:off x="2428860" y="3786190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Projeto Detalhado</a:t>
              </a:r>
            </a:p>
          </p:txBody>
        </p:sp>
        <p:sp>
          <p:nvSpPr>
            <p:cNvPr id="60" name="Retângulo de cantos arredondados 21">
              <a:extLst>
                <a:ext uri="{FF2B5EF4-FFF2-40B4-BE49-F238E27FC236}">
                  <a16:creationId xmlns:a16="http://schemas.microsoft.com/office/drawing/2014/main" id="{FE4EE7BA-9A66-2E94-84AC-F9CEB0641479}"/>
                </a:ext>
              </a:extLst>
            </p:cNvPr>
            <p:cNvSpPr/>
            <p:nvPr/>
          </p:nvSpPr>
          <p:spPr>
            <a:xfrm>
              <a:off x="6286480" y="2786058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Testes de Sistema</a:t>
              </a:r>
            </a:p>
          </p:txBody>
        </p:sp>
        <p:sp>
          <p:nvSpPr>
            <p:cNvPr id="61" name="Seta para baixo 22">
              <a:extLst>
                <a:ext uri="{FF2B5EF4-FFF2-40B4-BE49-F238E27FC236}">
                  <a16:creationId xmlns:a16="http://schemas.microsoft.com/office/drawing/2014/main" id="{3A0CDC8A-E7D0-597B-14D6-FB4109D5274D}"/>
                </a:ext>
              </a:extLst>
            </p:cNvPr>
            <p:cNvSpPr/>
            <p:nvPr/>
          </p:nvSpPr>
          <p:spPr>
            <a:xfrm rot="13378761">
              <a:off x="7256846" y="3922182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2" name="Seta para baixo 23">
              <a:extLst>
                <a:ext uri="{FF2B5EF4-FFF2-40B4-BE49-F238E27FC236}">
                  <a16:creationId xmlns:a16="http://schemas.microsoft.com/office/drawing/2014/main" id="{8112D69D-2940-E5A5-6109-01018E8C8A0E}"/>
                </a:ext>
              </a:extLst>
            </p:cNvPr>
            <p:cNvSpPr/>
            <p:nvPr/>
          </p:nvSpPr>
          <p:spPr>
            <a:xfrm rot="13378761">
              <a:off x="8328415" y="2779173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63" name="Conector de seta reta 25">
              <a:extLst>
                <a:ext uri="{FF2B5EF4-FFF2-40B4-BE49-F238E27FC236}">
                  <a16:creationId xmlns:a16="http://schemas.microsoft.com/office/drawing/2014/main" id="{73D0E76E-DDC5-EEA1-688A-D0FDF6A1BC58}"/>
                </a:ext>
              </a:extLst>
            </p:cNvPr>
            <p:cNvCxnSpPr>
              <a:stCxn id="53" idx="1"/>
              <a:endCxn id="59" idx="3"/>
            </p:cNvCxnSpPr>
            <p:nvPr/>
          </p:nvCxnSpPr>
          <p:spPr>
            <a:xfrm rot="10800000">
              <a:off x="4214810" y="4214818"/>
              <a:ext cx="1000100" cy="1588"/>
            </a:xfrm>
            <a:prstGeom prst="straightConnector1">
              <a:avLst/>
            </a:prstGeom>
            <a:grpFill/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de seta reta 27">
              <a:extLst>
                <a:ext uri="{FF2B5EF4-FFF2-40B4-BE49-F238E27FC236}">
                  <a16:creationId xmlns:a16="http://schemas.microsoft.com/office/drawing/2014/main" id="{5CC32090-C0E7-D854-4403-42FA93156809}"/>
                </a:ext>
              </a:extLst>
            </p:cNvPr>
            <p:cNvCxnSpPr>
              <a:stCxn id="60" idx="1"/>
              <a:endCxn id="51" idx="3"/>
            </p:cNvCxnSpPr>
            <p:nvPr/>
          </p:nvCxnSpPr>
          <p:spPr>
            <a:xfrm rot="10800000">
              <a:off x="3167054" y="3214686"/>
              <a:ext cx="3119427" cy="1588"/>
            </a:xfrm>
            <a:prstGeom prst="straightConnector1">
              <a:avLst/>
            </a:prstGeom>
            <a:grpFill/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de seta reta 29">
              <a:extLst>
                <a:ext uri="{FF2B5EF4-FFF2-40B4-BE49-F238E27FC236}">
                  <a16:creationId xmlns:a16="http://schemas.microsoft.com/office/drawing/2014/main" id="{EED6AE0E-4AA7-0DF1-B354-EEB171F6F53A}"/>
                </a:ext>
              </a:extLst>
            </p:cNvPr>
            <p:cNvCxnSpPr>
              <a:stCxn id="54" idx="1"/>
              <a:endCxn id="50" idx="3"/>
            </p:cNvCxnSpPr>
            <p:nvPr/>
          </p:nvCxnSpPr>
          <p:spPr>
            <a:xfrm rot="10800000">
              <a:off x="2119296" y="2285992"/>
              <a:ext cx="5095878" cy="1588"/>
            </a:xfrm>
            <a:prstGeom prst="straightConnector1">
              <a:avLst/>
            </a:prstGeom>
            <a:grpFill/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de seta reta 32">
              <a:extLst>
                <a:ext uri="{FF2B5EF4-FFF2-40B4-BE49-F238E27FC236}">
                  <a16:creationId xmlns:a16="http://schemas.microsoft.com/office/drawing/2014/main" id="{442E6DA8-0FDE-AE1E-3994-532C107F9837}"/>
                </a:ext>
              </a:extLst>
            </p:cNvPr>
            <p:cNvCxnSpPr/>
            <p:nvPr/>
          </p:nvCxnSpPr>
          <p:spPr>
            <a:xfrm rot="5400000" flipH="1" flipV="1">
              <a:off x="4001290" y="4030807"/>
              <a:ext cx="1428760" cy="1588"/>
            </a:xfrm>
            <a:prstGeom prst="straightConnector1">
              <a:avLst/>
            </a:prstGeom>
            <a:grpFill/>
            <a:ln w="34925">
              <a:solidFill>
                <a:schemeClr val="tx1"/>
              </a:solidFill>
              <a:prstDash val="sysDash"/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Retângulo de cantos arredondados 24">
            <a:extLst>
              <a:ext uri="{FF2B5EF4-FFF2-40B4-BE49-F238E27FC236}">
                <a16:creationId xmlns:a16="http://schemas.microsoft.com/office/drawing/2014/main" id="{7C2CB1CE-6603-A00D-7F21-55B9AD014ED1}"/>
              </a:ext>
            </a:extLst>
          </p:cNvPr>
          <p:cNvSpPr/>
          <p:nvPr/>
        </p:nvSpPr>
        <p:spPr>
          <a:xfrm>
            <a:off x="897282" y="5039931"/>
            <a:ext cx="3037675" cy="85725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Variação do modelo em cascata</a:t>
            </a:r>
          </a:p>
        </p:txBody>
      </p:sp>
      <p:sp>
        <p:nvSpPr>
          <p:cNvPr id="68" name="Retângulo de cantos arredondados 26">
            <a:extLst>
              <a:ext uri="{FF2B5EF4-FFF2-40B4-BE49-F238E27FC236}">
                <a16:creationId xmlns:a16="http://schemas.microsoft.com/office/drawing/2014/main" id="{42011476-1629-3112-CDB2-13B4E81F3BCB}"/>
              </a:ext>
            </a:extLst>
          </p:cNvPr>
          <p:cNvSpPr/>
          <p:nvPr/>
        </p:nvSpPr>
        <p:spPr>
          <a:xfrm>
            <a:off x="8876714" y="4878982"/>
            <a:ext cx="3078164" cy="1285884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900" b="1" dirty="0"/>
              <a:t>Enfatiza a relação entre as atividades de teste e as demais fases</a:t>
            </a:r>
          </a:p>
        </p:txBody>
      </p:sp>
      <p:sp>
        <p:nvSpPr>
          <p:cNvPr id="69" name="Espaço Reservado para Rodapé 12">
            <a:extLst>
              <a:ext uri="{FF2B5EF4-FFF2-40B4-BE49-F238E27FC236}">
                <a16:creationId xmlns:a16="http://schemas.microsoft.com/office/drawing/2014/main" id="{36605A86-E84D-5D7A-9AB0-2BDD29710E35}"/>
              </a:ext>
            </a:extLst>
          </p:cNvPr>
          <p:cNvSpPr txBox="1">
            <a:spLocks/>
          </p:cNvSpPr>
          <p:nvPr/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Análise de sistemas – modelos de ciclo de vida de software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4F49505-8754-8712-EE54-435A4526C6B0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3266355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b="1" dirty="0">
                <a:solidFill>
                  <a:srgbClr val="C00000"/>
                </a:solidFill>
              </a:rPr>
              <a:t>Problemas</a:t>
            </a:r>
            <a:r>
              <a:rPr lang="pt-BR" sz="4400" dirty="0"/>
              <a:t> dos Modelos Sequenciais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222050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Projetos reais raramente seguem o fluxo sequencial que o modelo propõe;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Difícil para o cliente declarar todas as exigências (requisitos) explicitamente em uma única fase;</a:t>
            </a:r>
          </a:p>
          <a:p>
            <a:pPr lvl="1" algn="just"/>
            <a:endParaRPr lang="pt-BR" sz="2400" dirty="0"/>
          </a:p>
          <a:p>
            <a:pPr lvl="1" algn="just"/>
            <a:r>
              <a:rPr lang="pt-BR" sz="2800" dirty="0"/>
              <a:t>Uma versão do sistema só estará disponível em um momento tardio do cronograma, contrariando expectativa do cliente;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Pode ocorrer estados de bloqueio no qual alguns membros da equipe precisam esperar que tarefas estejam completas:</a:t>
            </a:r>
          </a:p>
          <a:p>
            <a:pPr lvl="2" algn="just"/>
            <a:r>
              <a:rPr lang="pt-BR" sz="2000" dirty="0"/>
              <a:t>Desenvolvedores aguardando time de design;</a:t>
            </a:r>
          </a:p>
          <a:p>
            <a:pPr lvl="2" algn="just"/>
            <a:r>
              <a:rPr lang="pt-BR" sz="2000" dirty="0"/>
              <a:t>Testadores aguardando liberação por parte dos desenvolvedores;</a:t>
            </a:r>
          </a:p>
          <a:p>
            <a:pPr lvl="2" algn="just"/>
            <a:endParaRPr lang="pt-BR" sz="2000" dirty="0"/>
          </a:p>
          <a:p>
            <a:pPr lvl="1" algn="just"/>
            <a:r>
              <a:rPr lang="pt-BR" sz="2400" b="1" dirty="0"/>
              <a:t>Exceção</a:t>
            </a:r>
            <a:r>
              <a:rPr lang="pt-BR" sz="2400" dirty="0"/>
              <a:t>: projetos pequenos e de requisitos bem definidos;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15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FAD643A-E771-475E-FA74-FA4441DD4BB2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3061991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Incrementais (Incremental Clássico)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O princípio fundamental é que, a cada ciclo ou iteração, uma versão operacional do sistema será produzida e entregue;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Os requisitos são minimamente levantados e agrupados para se tornar um sistema modular:</a:t>
            </a:r>
          </a:p>
          <a:p>
            <a:pPr lvl="2" algn="just"/>
            <a:r>
              <a:rPr lang="pt-BR" sz="2400" dirty="0"/>
              <a:t>Os detalhamentos dos requisitos são realizados nos incrementos;</a:t>
            </a:r>
          </a:p>
          <a:p>
            <a:pPr lvl="2" algn="just"/>
            <a:endParaRPr lang="pt-BR" sz="2400" dirty="0"/>
          </a:p>
          <a:p>
            <a:pPr lvl="1" algn="just"/>
            <a:r>
              <a:rPr lang="pt-BR" sz="2800" dirty="0"/>
              <a:t>O primeiro incremento tipicamente contém funcionalidades centrais, tratando dos requisitos básicos;</a:t>
            </a:r>
          </a:p>
          <a:p>
            <a:pPr lvl="1" algn="just"/>
            <a:endParaRPr lang="pt-BR" sz="2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16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73B2F4D-F194-1F9D-BBF5-A358604BDEDB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1792474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Incrementais (Incremental Clássico)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17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grpSp>
        <p:nvGrpSpPr>
          <p:cNvPr id="5" name="Grupo 52">
            <a:extLst>
              <a:ext uri="{FF2B5EF4-FFF2-40B4-BE49-F238E27FC236}">
                <a16:creationId xmlns:a16="http://schemas.microsoft.com/office/drawing/2014/main" id="{7F1D37AF-888B-32E0-82AA-D39700D0B432}"/>
              </a:ext>
            </a:extLst>
          </p:cNvPr>
          <p:cNvGrpSpPr/>
          <p:nvPr/>
        </p:nvGrpSpPr>
        <p:grpSpPr>
          <a:xfrm>
            <a:off x="1769596" y="1864081"/>
            <a:ext cx="8499819" cy="4302257"/>
            <a:chOff x="428596" y="1857364"/>
            <a:chExt cx="8786874" cy="4523748"/>
          </a:xfrm>
        </p:grpSpPr>
        <p:sp>
          <p:nvSpPr>
            <p:cNvPr id="10" name="Retângulo de cantos arredondados 5">
              <a:extLst>
                <a:ext uri="{FF2B5EF4-FFF2-40B4-BE49-F238E27FC236}">
                  <a16:creationId xmlns:a16="http://schemas.microsoft.com/office/drawing/2014/main" id="{0D476503-554E-6C97-30A2-4BF8FC5C3732}"/>
                </a:ext>
              </a:extLst>
            </p:cNvPr>
            <p:cNvSpPr/>
            <p:nvPr/>
          </p:nvSpPr>
          <p:spPr>
            <a:xfrm>
              <a:off x="428596" y="1857364"/>
              <a:ext cx="1417272" cy="78581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Levantamento Preliminar de Requisitos  (Planejamento)</a:t>
              </a:r>
            </a:p>
          </p:txBody>
        </p:sp>
        <p:sp>
          <p:nvSpPr>
            <p:cNvPr id="12" name="Retângulo de cantos arredondados 6">
              <a:extLst>
                <a:ext uri="{FF2B5EF4-FFF2-40B4-BE49-F238E27FC236}">
                  <a16:creationId xmlns:a16="http://schemas.microsoft.com/office/drawing/2014/main" id="{88E7FB72-4431-827E-71F6-469EA1738173}"/>
                </a:ext>
              </a:extLst>
            </p:cNvPr>
            <p:cNvSpPr/>
            <p:nvPr/>
          </p:nvSpPr>
          <p:spPr>
            <a:xfrm>
              <a:off x="2315368" y="1928802"/>
              <a:ext cx="1233021" cy="64294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Análise e Especificação de Requisitos </a:t>
              </a:r>
            </a:p>
          </p:txBody>
        </p:sp>
        <p:sp>
          <p:nvSpPr>
            <p:cNvPr id="13" name="Retângulo de cantos arredondados 7">
              <a:extLst>
                <a:ext uri="{FF2B5EF4-FFF2-40B4-BE49-F238E27FC236}">
                  <a16:creationId xmlns:a16="http://schemas.microsoft.com/office/drawing/2014/main" id="{15893DA8-D93E-6677-1BE7-EA2505905F77}"/>
                </a:ext>
              </a:extLst>
            </p:cNvPr>
            <p:cNvSpPr/>
            <p:nvPr/>
          </p:nvSpPr>
          <p:spPr>
            <a:xfrm>
              <a:off x="3972095" y="2129669"/>
              <a:ext cx="778750" cy="25003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Projeto</a:t>
              </a:r>
            </a:p>
          </p:txBody>
        </p:sp>
        <p:sp>
          <p:nvSpPr>
            <p:cNvPr id="14" name="Retângulo de cantos arredondados 8">
              <a:extLst>
                <a:ext uri="{FF2B5EF4-FFF2-40B4-BE49-F238E27FC236}">
                  <a16:creationId xmlns:a16="http://schemas.microsoft.com/office/drawing/2014/main" id="{6239B5CE-C60F-D771-5DBB-DD05CA9785F1}"/>
                </a:ext>
              </a:extLst>
            </p:cNvPr>
            <p:cNvSpPr/>
            <p:nvPr/>
          </p:nvSpPr>
          <p:spPr>
            <a:xfrm>
              <a:off x="5226890" y="1928802"/>
              <a:ext cx="1297916" cy="64294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Implementação e Testes de Unidade</a:t>
              </a:r>
            </a:p>
          </p:txBody>
        </p:sp>
        <p:sp>
          <p:nvSpPr>
            <p:cNvPr id="15" name="Retângulo de cantos arredondados 9">
              <a:extLst>
                <a:ext uri="{FF2B5EF4-FFF2-40B4-BE49-F238E27FC236}">
                  <a16:creationId xmlns:a16="http://schemas.microsoft.com/office/drawing/2014/main" id="{2CDB41CC-A6DC-DB6D-E82B-0BF1A48D7452}"/>
                </a:ext>
              </a:extLst>
            </p:cNvPr>
            <p:cNvSpPr/>
            <p:nvPr/>
          </p:nvSpPr>
          <p:spPr>
            <a:xfrm>
              <a:off x="6935427" y="2129669"/>
              <a:ext cx="648958" cy="25003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Testes</a:t>
              </a:r>
            </a:p>
          </p:txBody>
        </p:sp>
        <p:sp>
          <p:nvSpPr>
            <p:cNvPr id="16" name="Retângulo de cantos arredondados 10">
              <a:extLst>
                <a:ext uri="{FF2B5EF4-FFF2-40B4-BE49-F238E27FC236}">
                  <a16:creationId xmlns:a16="http://schemas.microsoft.com/office/drawing/2014/main" id="{9812B333-2F0D-E0F7-B544-1C9C70229EB6}"/>
                </a:ext>
              </a:extLst>
            </p:cNvPr>
            <p:cNvSpPr/>
            <p:nvPr/>
          </p:nvSpPr>
          <p:spPr>
            <a:xfrm>
              <a:off x="8040799" y="2047865"/>
              <a:ext cx="1103200" cy="41672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Entrega e Implantação</a:t>
              </a:r>
            </a:p>
          </p:txBody>
        </p:sp>
        <p:cxnSp>
          <p:nvCxnSpPr>
            <p:cNvPr id="17" name="Conector de seta reta 12">
              <a:extLst>
                <a:ext uri="{FF2B5EF4-FFF2-40B4-BE49-F238E27FC236}">
                  <a16:creationId xmlns:a16="http://schemas.microsoft.com/office/drawing/2014/main" id="{7BB90E7D-3B16-A59C-5B59-D99307813212}"/>
                </a:ext>
              </a:extLst>
            </p:cNvPr>
            <p:cNvCxnSpPr>
              <a:stCxn id="10" idx="3"/>
              <a:endCxn id="12" idx="1"/>
            </p:cNvCxnSpPr>
            <p:nvPr/>
          </p:nvCxnSpPr>
          <p:spPr>
            <a:xfrm>
              <a:off x="1845868" y="2250273"/>
              <a:ext cx="469500" cy="1588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5">
              <a:extLst>
                <a:ext uri="{FF2B5EF4-FFF2-40B4-BE49-F238E27FC236}">
                  <a16:creationId xmlns:a16="http://schemas.microsoft.com/office/drawing/2014/main" id="{1D11D574-D69C-C7E2-50E8-1F4BBCDD831C}"/>
                </a:ext>
              </a:extLst>
            </p:cNvPr>
            <p:cNvCxnSpPr>
              <a:stCxn id="12" idx="3"/>
              <a:endCxn id="13" idx="1"/>
            </p:cNvCxnSpPr>
            <p:nvPr/>
          </p:nvCxnSpPr>
          <p:spPr>
            <a:xfrm>
              <a:off x="3548389" y="2250273"/>
              <a:ext cx="423706" cy="4413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43991625-739F-D4A2-8678-AA84187C8029}"/>
                </a:ext>
              </a:extLst>
            </p:cNvPr>
            <p:cNvCxnSpPr>
              <a:stCxn id="13" idx="3"/>
              <a:endCxn id="14" idx="1"/>
            </p:cNvCxnSpPr>
            <p:nvPr/>
          </p:nvCxnSpPr>
          <p:spPr>
            <a:xfrm flipV="1">
              <a:off x="4750845" y="2250273"/>
              <a:ext cx="476045" cy="4413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21">
              <a:extLst>
                <a:ext uri="{FF2B5EF4-FFF2-40B4-BE49-F238E27FC236}">
                  <a16:creationId xmlns:a16="http://schemas.microsoft.com/office/drawing/2014/main" id="{2948AC70-BDDE-8963-F6D2-06AF6573CBD7}"/>
                </a:ext>
              </a:extLst>
            </p:cNvPr>
            <p:cNvCxnSpPr>
              <a:stCxn id="14" idx="3"/>
              <a:endCxn id="15" idx="1"/>
            </p:cNvCxnSpPr>
            <p:nvPr/>
          </p:nvCxnSpPr>
          <p:spPr>
            <a:xfrm>
              <a:off x="6524806" y="2250273"/>
              <a:ext cx="410621" cy="4413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4">
              <a:extLst>
                <a:ext uri="{FF2B5EF4-FFF2-40B4-BE49-F238E27FC236}">
                  <a16:creationId xmlns:a16="http://schemas.microsoft.com/office/drawing/2014/main" id="{302FFC40-9AA7-E6E8-E38B-E7CAC0EC21F0}"/>
                </a:ext>
              </a:extLst>
            </p:cNvPr>
            <p:cNvCxnSpPr>
              <a:stCxn id="15" idx="3"/>
              <a:endCxn id="16" idx="1"/>
            </p:cNvCxnSpPr>
            <p:nvPr/>
          </p:nvCxnSpPr>
          <p:spPr>
            <a:xfrm>
              <a:off x="7584385" y="2254686"/>
              <a:ext cx="456414" cy="1540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tângulo de cantos arredondados 58">
              <a:extLst>
                <a:ext uri="{FF2B5EF4-FFF2-40B4-BE49-F238E27FC236}">
                  <a16:creationId xmlns:a16="http://schemas.microsoft.com/office/drawing/2014/main" id="{EC7852BC-915B-3747-546A-234204F72F53}"/>
                </a:ext>
              </a:extLst>
            </p:cNvPr>
            <p:cNvSpPr/>
            <p:nvPr/>
          </p:nvSpPr>
          <p:spPr>
            <a:xfrm>
              <a:off x="428597" y="3309937"/>
              <a:ext cx="1417272" cy="78581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Levantamento Preliminar de Requisitos  (Planejamento)</a:t>
              </a:r>
            </a:p>
          </p:txBody>
        </p:sp>
        <p:sp>
          <p:nvSpPr>
            <p:cNvPr id="23" name="Retângulo de cantos arredondados 59">
              <a:extLst>
                <a:ext uri="{FF2B5EF4-FFF2-40B4-BE49-F238E27FC236}">
                  <a16:creationId xmlns:a16="http://schemas.microsoft.com/office/drawing/2014/main" id="{3FAC10D1-8438-DEF4-21D9-FEE090294844}"/>
                </a:ext>
              </a:extLst>
            </p:cNvPr>
            <p:cNvSpPr/>
            <p:nvPr/>
          </p:nvSpPr>
          <p:spPr>
            <a:xfrm>
              <a:off x="2315369" y="3452813"/>
              <a:ext cx="1233021" cy="500066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Análise e Especificação de Requisitos </a:t>
              </a:r>
            </a:p>
          </p:txBody>
        </p:sp>
        <p:sp>
          <p:nvSpPr>
            <p:cNvPr id="24" name="Retângulo de cantos arredondados 60">
              <a:extLst>
                <a:ext uri="{FF2B5EF4-FFF2-40B4-BE49-F238E27FC236}">
                  <a16:creationId xmlns:a16="http://schemas.microsoft.com/office/drawing/2014/main" id="{13D9449E-A484-464A-CA88-0044A0214DE5}"/>
                </a:ext>
              </a:extLst>
            </p:cNvPr>
            <p:cNvSpPr/>
            <p:nvPr/>
          </p:nvSpPr>
          <p:spPr>
            <a:xfrm>
              <a:off x="3972096" y="3582242"/>
              <a:ext cx="778750" cy="25003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Projeto</a:t>
              </a:r>
            </a:p>
          </p:txBody>
        </p:sp>
        <p:sp>
          <p:nvSpPr>
            <p:cNvPr id="25" name="Retângulo de cantos arredondados 61">
              <a:extLst>
                <a:ext uri="{FF2B5EF4-FFF2-40B4-BE49-F238E27FC236}">
                  <a16:creationId xmlns:a16="http://schemas.microsoft.com/office/drawing/2014/main" id="{3F7CAB7A-CFF9-BCF7-C1F9-334AF0A5A80F}"/>
                </a:ext>
              </a:extLst>
            </p:cNvPr>
            <p:cNvSpPr/>
            <p:nvPr/>
          </p:nvSpPr>
          <p:spPr>
            <a:xfrm>
              <a:off x="5226891" y="3452813"/>
              <a:ext cx="1297916" cy="500066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Implementação e Testes de Unidade</a:t>
              </a:r>
            </a:p>
          </p:txBody>
        </p:sp>
        <p:sp>
          <p:nvSpPr>
            <p:cNvPr id="26" name="Retângulo de cantos arredondados 62">
              <a:extLst>
                <a:ext uri="{FF2B5EF4-FFF2-40B4-BE49-F238E27FC236}">
                  <a16:creationId xmlns:a16="http://schemas.microsoft.com/office/drawing/2014/main" id="{C2C0B362-23D2-43D4-2AE3-4FBE4D5365C9}"/>
                </a:ext>
              </a:extLst>
            </p:cNvPr>
            <p:cNvSpPr/>
            <p:nvPr/>
          </p:nvSpPr>
          <p:spPr>
            <a:xfrm>
              <a:off x="6935428" y="3582242"/>
              <a:ext cx="648958" cy="25003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Testes</a:t>
              </a:r>
            </a:p>
          </p:txBody>
        </p:sp>
        <p:sp>
          <p:nvSpPr>
            <p:cNvPr id="27" name="Retângulo de cantos arredondados 63">
              <a:extLst>
                <a:ext uri="{FF2B5EF4-FFF2-40B4-BE49-F238E27FC236}">
                  <a16:creationId xmlns:a16="http://schemas.microsoft.com/office/drawing/2014/main" id="{3D0E40F6-81C8-571A-C641-07D08E05D55B}"/>
                </a:ext>
              </a:extLst>
            </p:cNvPr>
            <p:cNvSpPr/>
            <p:nvPr/>
          </p:nvSpPr>
          <p:spPr>
            <a:xfrm>
              <a:off x="8040800" y="3500438"/>
              <a:ext cx="1103200" cy="41672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Entrega e Implantação</a:t>
              </a:r>
            </a:p>
          </p:txBody>
        </p:sp>
        <p:cxnSp>
          <p:nvCxnSpPr>
            <p:cNvPr id="28" name="Conector de seta reta 64">
              <a:extLst>
                <a:ext uri="{FF2B5EF4-FFF2-40B4-BE49-F238E27FC236}">
                  <a16:creationId xmlns:a16="http://schemas.microsoft.com/office/drawing/2014/main" id="{A1A9CA6A-161C-35DC-61A8-2E4BB91356E0}"/>
                </a:ext>
              </a:extLst>
            </p:cNvPr>
            <p:cNvCxnSpPr>
              <a:stCxn id="22" idx="3"/>
              <a:endCxn id="23" idx="1"/>
            </p:cNvCxnSpPr>
            <p:nvPr/>
          </p:nvCxnSpPr>
          <p:spPr>
            <a:xfrm>
              <a:off x="1845869" y="3702846"/>
              <a:ext cx="469500" cy="1588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de seta reta 65">
              <a:extLst>
                <a:ext uri="{FF2B5EF4-FFF2-40B4-BE49-F238E27FC236}">
                  <a16:creationId xmlns:a16="http://schemas.microsoft.com/office/drawing/2014/main" id="{64D94991-ECB7-DA7E-B6DA-4955F0707887}"/>
                </a:ext>
              </a:extLst>
            </p:cNvPr>
            <p:cNvCxnSpPr>
              <a:stCxn id="23" idx="3"/>
              <a:endCxn id="24" idx="1"/>
            </p:cNvCxnSpPr>
            <p:nvPr/>
          </p:nvCxnSpPr>
          <p:spPr>
            <a:xfrm>
              <a:off x="3548390" y="3702846"/>
              <a:ext cx="423706" cy="4413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de seta reta 66">
              <a:extLst>
                <a:ext uri="{FF2B5EF4-FFF2-40B4-BE49-F238E27FC236}">
                  <a16:creationId xmlns:a16="http://schemas.microsoft.com/office/drawing/2014/main" id="{526644CA-EB44-A29B-69B0-D062235B4039}"/>
                </a:ext>
              </a:extLst>
            </p:cNvPr>
            <p:cNvCxnSpPr>
              <a:stCxn id="24" idx="3"/>
              <a:endCxn id="25" idx="1"/>
            </p:cNvCxnSpPr>
            <p:nvPr/>
          </p:nvCxnSpPr>
          <p:spPr>
            <a:xfrm flipV="1">
              <a:off x="4750846" y="3702846"/>
              <a:ext cx="476045" cy="4413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de seta reta 67">
              <a:extLst>
                <a:ext uri="{FF2B5EF4-FFF2-40B4-BE49-F238E27FC236}">
                  <a16:creationId xmlns:a16="http://schemas.microsoft.com/office/drawing/2014/main" id="{7C34C59B-C242-0157-CF0F-5CC3B062AAC2}"/>
                </a:ext>
              </a:extLst>
            </p:cNvPr>
            <p:cNvCxnSpPr>
              <a:stCxn id="25" idx="3"/>
              <a:endCxn id="26" idx="1"/>
            </p:cNvCxnSpPr>
            <p:nvPr/>
          </p:nvCxnSpPr>
          <p:spPr>
            <a:xfrm>
              <a:off x="6524807" y="3702846"/>
              <a:ext cx="410621" cy="4413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de seta reta 68">
              <a:extLst>
                <a:ext uri="{FF2B5EF4-FFF2-40B4-BE49-F238E27FC236}">
                  <a16:creationId xmlns:a16="http://schemas.microsoft.com/office/drawing/2014/main" id="{7E728E34-1AC8-5E4C-ABDC-748485F95E68}"/>
                </a:ext>
              </a:extLst>
            </p:cNvPr>
            <p:cNvCxnSpPr>
              <a:stCxn id="26" idx="3"/>
              <a:endCxn id="27" idx="1"/>
            </p:cNvCxnSpPr>
            <p:nvPr/>
          </p:nvCxnSpPr>
          <p:spPr>
            <a:xfrm>
              <a:off x="7584386" y="3707259"/>
              <a:ext cx="456414" cy="1540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tângulo de cantos arredondados 69">
              <a:extLst>
                <a:ext uri="{FF2B5EF4-FFF2-40B4-BE49-F238E27FC236}">
                  <a16:creationId xmlns:a16="http://schemas.microsoft.com/office/drawing/2014/main" id="{1A94046B-FD2A-255D-8189-65AF51CDBD04}"/>
                </a:ext>
              </a:extLst>
            </p:cNvPr>
            <p:cNvSpPr/>
            <p:nvPr/>
          </p:nvSpPr>
          <p:spPr>
            <a:xfrm>
              <a:off x="428597" y="4857760"/>
              <a:ext cx="1417272" cy="857256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Levantamento Preliminar de Requisitos  (Planejamento)</a:t>
              </a:r>
            </a:p>
          </p:txBody>
        </p:sp>
        <p:sp>
          <p:nvSpPr>
            <p:cNvPr id="34" name="Retângulo de cantos arredondados 70">
              <a:extLst>
                <a:ext uri="{FF2B5EF4-FFF2-40B4-BE49-F238E27FC236}">
                  <a16:creationId xmlns:a16="http://schemas.microsoft.com/office/drawing/2014/main" id="{611C9297-79C1-0086-A2BD-E25FFE323DDA}"/>
                </a:ext>
              </a:extLst>
            </p:cNvPr>
            <p:cNvSpPr/>
            <p:nvPr/>
          </p:nvSpPr>
          <p:spPr>
            <a:xfrm>
              <a:off x="2315369" y="4953011"/>
              <a:ext cx="1233021" cy="64294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Análise e Especificação de Requisitos </a:t>
              </a:r>
            </a:p>
          </p:txBody>
        </p:sp>
        <p:sp>
          <p:nvSpPr>
            <p:cNvPr id="35" name="Retângulo de cantos arredondados 71">
              <a:extLst>
                <a:ext uri="{FF2B5EF4-FFF2-40B4-BE49-F238E27FC236}">
                  <a16:creationId xmlns:a16="http://schemas.microsoft.com/office/drawing/2014/main" id="{9E39C09D-8843-A6F4-CC9F-6D78E3924A82}"/>
                </a:ext>
              </a:extLst>
            </p:cNvPr>
            <p:cNvSpPr/>
            <p:nvPr/>
          </p:nvSpPr>
          <p:spPr>
            <a:xfrm>
              <a:off x="3972096" y="5153878"/>
              <a:ext cx="778750" cy="25003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Projeto</a:t>
              </a:r>
            </a:p>
          </p:txBody>
        </p:sp>
        <p:sp>
          <p:nvSpPr>
            <p:cNvPr id="36" name="Retângulo de cantos arredondados 72">
              <a:extLst>
                <a:ext uri="{FF2B5EF4-FFF2-40B4-BE49-F238E27FC236}">
                  <a16:creationId xmlns:a16="http://schemas.microsoft.com/office/drawing/2014/main" id="{C1C8B5DC-665C-46E2-ACB5-6BCA960EBBDC}"/>
                </a:ext>
              </a:extLst>
            </p:cNvPr>
            <p:cNvSpPr/>
            <p:nvPr/>
          </p:nvSpPr>
          <p:spPr>
            <a:xfrm>
              <a:off x="5226891" y="4953011"/>
              <a:ext cx="1297916" cy="64294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Implementação e Testes de Unidade</a:t>
              </a:r>
            </a:p>
          </p:txBody>
        </p:sp>
        <p:sp>
          <p:nvSpPr>
            <p:cNvPr id="37" name="Retângulo de cantos arredondados 73">
              <a:extLst>
                <a:ext uri="{FF2B5EF4-FFF2-40B4-BE49-F238E27FC236}">
                  <a16:creationId xmlns:a16="http://schemas.microsoft.com/office/drawing/2014/main" id="{0682150C-3414-05B9-2720-4088F8E7E918}"/>
                </a:ext>
              </a:extLst>
            </p:cNvPr>
            <p:cNvSpPr/>
            <p:nvPr/>
          </p:nvSpPr>
          <p:spPr>
            <a:xfrm>
              <a:off x="6935428" y="5153878"/>
              <a:ext cx="648958" cy="25003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Testes</a:t>
              </a:r>
            </a:p>
          </p:txBody>
        </p:sp>
        <p:sp>
          <p:nvSpPr>
            <p:cNvPr id="38" name="Retângulo de cantos arredondados 74">
              <a:extLst>
                <a:ext uri="{FF2B5EF4-FFF2-40B4-BE49-F238E27FC236}">
                  <a16:creationId xmlns:a16="http://schemas.microsoft.com/office/drawing/2014/main" id="{1BF73ED9-7FC8-A9F8-9ACD-A866855262DC}"/>
                </a:ext>
              </a:extLst>
            </p:cNvPr>
            <p:cNvSpPr/>
            <p:nvPr/>
          </p:nvSpPr>
          <p:spPr>
            <a:xfrm>
              <a:off x="8040800" y="5072074"/>
              <a:ext cx="1103200" cy="41672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b="1" dirty="0"/>
                <a:t>Entrega e Implantação</a:t>
              </a:r>
            </a:p>
          </p:txBody>
        </p:sp>
        <p:cxnSp>
          <p:nvCxnSpPr>
            <p:cNvPr id="39" name="Conector de seta reta 75">
              <a:extLst>
                <a:ext uri="{FF2B5EF4-FFF2-40B4-BE49-F238E27FC236}">
                  <a16:creationId xmlns:a16="http://schemas.microsoft.com/office/drawing/2014/main" id="{8544092A-C997-128E-A603-500D67F070F2}"/>
                </a:ext>
              </a:extLst>
            </p:cNvPr>
            <p:cNvCxnSpPr>
              <a:stCxn id="33" idx="3"/>
              <a:endCxn id="34" idx="1"/>
            </p:cNvCxnSpPr>
            <p:nvPr/>
          </p:nvCxnSpPr>
          <p:spPr>
            <a:xfrm flipV="1">
              <a:off x="1845869" y="5274482"/>
              <a:ext cx="469500" cy="11906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 de seta reta 76">
              <a:extLst>
                <a:ext uri="{FF2B5EF4-FFF2-40B4-BE49-F238E27FC236}">
                  <a16:creationId xmlns:a16="http://schemas.microsoft.com/office/drawing/2014/main" id="{93F4CEF6-66D4-20A9-1C8D-6F332E066162}"/>
                </a:ext>
              </a:extLst>
            </p:cNvPr>
            <p:cNvCxnSpPr>
              <a:stCxn id="34" idx="3"/>
              <a:endCxn id="35" idx="1"/>
            </p:cNvCxnSpPr>
            <p:nvPr/>
          </p:nvCxnSpPr>
          <p:spPr>
            <a:xfrm>
              <a:off x="3548390" y="5274482"/>
              <a:ext cx="423706" cy="4413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ector de seta reta 77">
              <a:extLst>
                <a:ext uri="{FF2B5EF4-FFF2-40B4-BE49-F238E27FC236}">
                  <a16:creationId xmlns:a16="http://schemas.microsoft.com/office/drawing/2014/main" id="{5ADD83DE-3964-11D7-CDAB-04BF6B6318FA}"/>
                </a:ext>
              </a:extLst>
            </p:cNvPr>
            <p:cNvCxnSpPr>
              <a:stCxn id="35" idx="3"/>
              <a:endCxn id="36" idx="1"/>
            </p:cNvCxnSpPr>
            <p:nvPr/>
          </p:nvCxnSpPr>
          <p:spPr>
            <a:xfrm flipV="1">
              <a:off x="4750846" y="5274482"/>
              <a:ext cx="476045" cy="4413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de seta reta 78">
              <a:extLst>
                <a:ext uri="{FF2B5EF4-FFF2-40B4-BE49-F238E27FC236}">
                  <a16:creationId xmlns:a16="http://schemas.microsoft.com/office/drawing/2014/main" id="{C8F520BA-2CF6-91F3-3A80-35899699D374}"/>
                </a:ext>
              </a:extLst>
            </p:cNvPr>
            <p:cNvCxnSpPr>
              <a:stCxn id="36" idx="3"/>
              <a:endCxn id="37" idx="1"/>
            </p:cNvCxnSpPr>
            <p:nvPr/>
          </p:nvCxnSpPr>
          <p:spPr>
            <a:xfrm>
              <a:off x="6524807" y="5274482"/>
              <a:ext cx="410621" cy="4413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79">
              <a:extLst>
                <a:ext uri="{FF2B5EF4-FFF2-40B4-BE49-F238E27FC236}">
                  <a16:creationId xmlns:a16="http://schemas.microsoft.com/office/drawing/2014/main" id="{F9987283-16BC-B04E-A98B-275FD53813D5}"/>
                </a:ext>
              </a:extLst>
            </p:cNvPr>
            <p:cNvCxnSpPr>
              <a:stCxn id="37" idx="3"/>
              <a:endCxn id="38" idx="1"/>
            </p:cNvCxnSpPr>
            <p:nvPr/>
          </p:nvCxnSpPr>
          <p:spPr>
            <a:xfrm>
              <a:off x="7584386" y="5278895"/>
              <a:ext cx="456414" cy="1540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to 43">
              <a:extLst>
                <a:ext uri="{FF2B5EF4-FFF2-40B4-BE49-F238E27FC236}">
                  <a16:creationId xmlns:a16="http://schemas.microsoft.com/office/drawing/2014/main" id="{8B4F7D5C-AE65-9D17-BECF-0876B4F86113}"/>
                </a:ext>
              </a:extLst>
            </p:cNvPr>
            <p:cNvCxnSpPr/>
            <p:nvPr/>
          </p:nvCxnSpPr>
          <p:spPr>
            <a:xfrm flipV="1">
              <a:off x="1142976" y="3000372"/>
              <a:ext cx="7000924" cy="1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to 44">
              <a:extLst>
                <a:ext uri="{FF2B5EF4-FFF2-40B4-BE49-F238E27FC236}">
                  <a16:creationId xmlns:a16="http://schemas.microsoft.com/office/drawing/2014/main" id="{BADF5322-5EED-07EF-B30C-AD2C9A527947}"/>
                </a:ext>
              </a:extLst>
            </p:cNvPr>
            <p:cNvCxnSpPr/>
            <p:nvPr/>
          </p:nvCxnSpPr>
          <p:spPr>
            <a:xfrm rot="5400000">
              <a:off x="7879185" y="2734068"/>
              <a:ext cx="531019" cy="158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de seta reta 113">
              <a:extLst>
                <a:ext uri="{FF2B5EF4-FFF2-40B4-BE49-F238E27FC236}">
                  <a16:creationId xmlns:a16="http://schemas.microsoft.com/office/drawing/2014/main" id="{CBC746D8-0106-70F8-047D-D59063D044EB}"/>
                </a:ext>
              </a:extLst>
            </p:cNvPr>
            <p:cNvCxnSpPr>
              <a:endCxn id="10" idx="2"/>
            </p:cNvCxnSpPr>
            <p:nvPr/>
          </p:nvCxnSpPr>
          <p:spPr>
            <a:xfrm rot="16200000" flipV="1">
              <a:off x="961509" y="2818905"/>
              <a:ext cx="357190" cy="5744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to 46">
              <a:extLst>
                <a:ext uri="{FF2B5EF4-FFF2-40B4-BE49-F238E27FC236}">
                  <a16:creationId xmlns:a16="http://schemas.microsoft.com/office/drawing/2014/main" id="{D6315370-E090-BD01-36A0-0FE241836836}"/>
                </a:ext>
              </a:extLst>
            </p:cNvPr>
            <p:cNvCxnSpPr/>
            <p:nvPr/>
          </p:nvCxnSpPr>
          <p:spPr>
            <a:xfrm>
              <a:off x="2928926" y="4500570"/>
              <a:ext cx="5214974" cy="158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4DDF8AA4-A58E-0929-6715-6FC5AE327636}"/>
                </a:ext>
              </a:extLst>
            </p:cNvPr>
            <p:cNvCxnSpPr/>
            <p:nvPr/>
          </p:nvCxnSpPr>
          <p:spPr>
            <a:xfrm rot="5400000">
              <a:off x="7879185" y="4205691"/>
              <a:ext cx="531019" cy="158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de seta reta 118">
              <a:extLst>
                <a:ext uri="{FF2B5EF4-FFF2-40B4-BE49-F238E27FC236}">
                  <a16:creationId xmlns:a16="http://schemas.microsoft.com/office/drawing/2014/main" id="{7BA8382B-4E42-88BA-5F11-9728CA42B692}"/>
                </a:ext>
              </a:extLst>
            </p:cNvPr>
            <p:cNvCxnSpPr/>
            <p:nvPr/>
          </p:nvCxnSpPr>
          <p:spPr>
            <a:xfrm rot="5400000" flipH="1" flipV="1">
              <a:off x="2643174" y="4214818"/>
              <a:ext cx="571504" cy="1588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to 49">
              <a:extLst>
                <a:ext uri="{FF2B5EF4-FFF2-40B4-BE49-F238E27FC236}">
                  <a16:creationId xmlns:a16="http://schemas.microsoft.com/office/drawing/2014/main" id="{F11BF994-BB08-37F9-DCB3-78DCEE475E3E}"/>
                </a:ext>
              </a:extLst>
            </p:cNvPr>
            <p:cNvCxnSpPr/>
            <p:nvPr/>
          </p:nvCxnSpPr>
          <p:spPr>
            <a:xfrm>
              <a:off x="4357686" y="6072206"/>
              <a:ext cx="3786214" cy="1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to 50">
              <a:extLst>
                <a:ext uri="{FF2B5EF4-FFF2-40B4-BE49-F238E27FC236}">
                  <a16:creationId xmlns:a16="http://schemas.microsoft.com/office/drawing/2014/main" id="{6D85D41B-CE7B-55BA-AADF-0BE794539F97}"/>
                </a:ext>
              </a:extLst>
            </p:cNvPr>
            <p:cNvCxnSpPr/>
            <p:nvPr/>
          </p:nvCxnSpPr>
          <p:spPr>
            <a:xfrm rot="5400000">
              <a:off x="7879185" y="5805902"/>
              <a:ext cx="531019" cy="158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de seta reta 121">
              <a:extLst>
                <a:ext uri="{FF2B5EF4-FFF2-40B4-BE49-F238E27FC236}">
                  <a16:creationId xmlns:a16="http://schemas.microsoft.com/office/drawing/2014/main" id="{6EC30B6B-D341-6CF2-D98D-65020A9B47FA}"/>
                </a:ext>
              </a:extLst>
            </p:cNvPr>
            <p:cNvCxnSpPr/>
            <p:nvPr/>
          </p:nvCxnSpPr>
          <p:spPr>
            <a:xfrm rot="5400000" flipH="1" flipV="1">
              <a:off x="4036215" y="5750735"/>
              <a:ext cx="642942" cy="1588"/>
            </a:xfrm>
            <a:prstGeom prst="straightConnector1">
              <a:avLst/>
            </a:prstGeom>
            <a:ln w="3810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de seta reta 136">
              <a:extLst>
                <a:ext uri="{FF2B5EF4-FFF2-40B4-BE49-F238E27FC236}">
                  <a16:creationId xmlns:a16="http://schemas.microsoft.com/office/drawing/2014/main" id="{8AEF28D2-D28A-CF48-3DB2-C04EBA23F44D}"/>
                </a:ext>
              </a:extLst>
            </p:cNvPr>
            <p:cNvCxnSpPr/>
            <p:nvPr/>
          </p:nvCxnSpPr>
          <p:spPr>
            <a:xfrm rot="5400000">
              <a:off x="8466165" y="2678107"/>
              <a:ext cx="357190" cy="158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CaixaDeTexto 53">
              <a:extLst>
                <a:ext uri="{FF2B5EF4-FFF2-40B4-BE49-F238E27FC236}">
                  <a16:creationId xmlns:a16="http://schemas.microsoft.com/office/drawing/2014/main" id="{B6513D43-A6C6-1429-C6BF-32EB001A4FF6}"/>
                </a:ext>
              </a:extLst>
            </p:cNvPr>
            <p:cNvSpPr txBox="1"/>
            <p:nvPr/>
          </p:nvSpPr>
          <p:spPr>
            <a:xfrm>
              <a:off x="8072462" y="2834342"/>
              <a:ext cx="11430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b="1" dirty="0"/>
                <a:t>Versão operacional</a:t>
              </a:r>
            </a:p>
          </p:txBody>
        </p:sp>
        <p:sp>
          <p:nvSpPr>
            <p:cNvPr id="55" name="CaixaDeTexto 54">
              <a:extLst>
                <a:ext uri="{FF2B5EF4-FFF2-40B4-BE49-F238E27FC236}">
                  <a16:creationId xmlns:a16="http://schemas.microsoft.com/office/drawing/2014/main" id="{3F41ABD5-D8D3-EA9B-725F-244FFB9BF832}"/>
                </a:ext>
              </a:extLst>
            </p:cNvPr>
            <p:cNvSpPr txBox="1"/>
            <p:nvPr/>
          </p:nvSpPr>
          <p:spPr>
            <a:xfrm>
              <a:off x="8000992" y="4286256"/>
              <a:ext cx="11430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b="1" dirty="0"/>
                <a:t>Versão operacional</a:t>
              </a:r>
            </a:p>
          </p:txBody>
        </p:sp>
        <p:sp>
          <p:nvSpPr>
            <p:cNvPr id="56" name="CaixaDeTexto 55">
              <a:extLst>
                <a:ext uri="{FF2B5EF4-FFF2-40B4-BE49-F238E27FC236}">
                  <a16:creationId xmlns:a16="http://schemas.microsoft.com/office/drawing/2014/main" id="{459A6E31-8C5A-E5BD-6FC0-B82617D41C6C}"/>
                </a:ext>
              </a:extLst>
            </p:cNvPr>
            <p:cNvSpPr txBox="1"/>
            <p:nvPr/>
          </p:nvSpPr>
          <p:spPr>
            <a:xfrm>
              <a:off x="8000992" y="5857892"/>
              <a:ext cx="11430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b="1" dirty="0"/>
                <a:t>Versão operacional</a:t>
              </a:r>
            </a:p>
          </p:txBody>
        </p:sp>
        <p:cxnSp>
          <p:nvCxnSpPr>
            <p:cNvPr id="57" name="Conector de seta reta 140">
              <a:extLst>
                <a:ext uri="{FF2B5EF4-FFF2-40B4-BE49-F238E27FC236}">
                  <a16:creationId xmlns:a16="http://schemas.microsoft.com/office/drawing/2014/main" id="{CCDB1D55-B64C-F2F1-3A41-7D867324E1A6}"/>
                </a:ext>
              </a:extLst>
            </p:cNvPr>
            <p:cNvCxnSpPr/>
            <p:nvPr/>
          </p:nvCxnSpPr>
          <p:spPr>
            <a:xfrm rot="5400000">
              <a:off x="8537603" y="4106867"/>
              <a:ext cx="357190" cy="158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de seta reta 141">
              <a:extLst>
                <a:ext uri="{FF2B5EF4-FFF2-40B4-BE49-F238E27FC236}">
                  <a16:creationId xmlns:a16="http://schemas.microsoft.com/office/drawing/2014/main" id="{0B5E74AB-9713-F266-96EE-D6DA4A6CF1AE}"/>
                </a:ext>
              </a:extLst>
            </p:cNvPr>
            <p:cNvCxnSpPr/>
            <p:nvPr/>
          </p:nvCxnSpPr>
          <p:spPr>
            <a:xfrm rot="5400000">
              <a:off x="8466165" y="5678503"/>
              <a:ext cx="357190" cy="158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A11CE295-067C-4843-C3B0-310F66EAB321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1548860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 incremental clássico: </a:t>
            </a:r>
            <a:r>
              <a:rPr lang="pt-BR" b="1" dirty="0">
                <a:solidFill>
                  <a:srgbClr val="0070C0"/>
                </a:solidFill>
              </a:rPr>
              <a:t>Vantagens</a:t>
            </a:r>
            <a:endParaRPr lang="pt-BR" sz="4400" b="1" dirty="0">
              <a:solidFill>
                <a:srgbClr val="0070C0"/>
              </a:solidFill>
            </a:endParaRP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Menor custo e menos tempo serão necessários para se entregar uma primeira versão;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Os riscos associados ao desenvolvimento de um incremento são menores devido ao tamanho reduzido da funcionalidade;</a:t>
            </a:r>
          </a:p>
          <a:p>
            <a:pPr lvl="1" algn="just"/>
            <a:endParaRPr lang="pt-BR" sz="2400" dirty="0"/>
          </a:p>
          <a:p>
            <a:pPr lvl="1" algn="just"/>
            <a:r>
              <a:rPr lang="pt-BR" sz="2800" dirty="0"/>
              <a:t>O número de mudanças nos requisitos antes da implementação tende a diminuir devido ao curto tempo de desenvolvimento de um incremento;</a:t>
            </a:r>
          </a:p>
          <a:p>
            <a:pPr lvl="1" algn="just"/>
            <a:endParaRPr lang="pt-BR" sz="2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18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954AAA4-EE9C-7E9A-EE51-17259E25AF2C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1989103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 incremental clássico: </a:t>
            </a:r>
            <a:r>
              <a:rPr lang="pt-BR" b="1" dirty="0">
                <a:solidFill>
                  <a:srgbClr val="C00000"/>
                </a:solidFill>
              </a:rPr>
              <a:t>Desvantagens</a:t>
            </a:r>
            <a:endParaRPr lang="pt-BR" sz="4400" b="1" dirty="0">
              <a:solidFill>
                <a:srgbClr val="C00000"/>
              </a:solidFill>
            </a:endParaRP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Se os requisitos não são tão estáveis ou completos quanto se esperava, alguns incrementos podem ter de ser bastante alterados;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A gerência do projeto é mais complexa, sobretudo quando a divisão em subsistemas não seja feita de maneira eficiente:</a:t>
            </a:r>
          </a:p>
          <a:p>
            <a:pPr lvl="2" algn="just"/>
            <a:r>
              <a:rPr lang="pt-BR" sz="2400" dirty="0"/>
              <a:t>Pode ser liberada uma funcionalidade que depende de outra que ainda não foi disponibilizada, gerando atraso;</a:t>
            </a:r>
          </a:p>
          <a:p>
            <a:pPr lvl="2" algn="just"/>
            <a:r>
              <a:rPr lang="pt-BR" sz="2400" dirty="0"/>
              <a:t>Exige planejamento contínuo, integração frequente e mudanças mais constantes;</a:t>
            </a:r>
          </a:p>
          <a:p>
            <a:pPr marL="384048" lvl="2" indent="0" algn="just">
              <a:buNone/>
            </a:pPr>
            <a:endParaRPr lang="pt-BR" sz="2400" dirty="0"/>
          </a:p>
          <a:p>
            <a:pPr lvl="2" algn="just"/>
            <a:endParaRPr lang="pt-BR" sz="2800" dirty="0"/>
          </a:p>
          <a:p>
            <a:pPr lvl="1" algn="just"/>
            <a:endParaRPr lang="pt-BR" sz="24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19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4B97EAF-4ADE-2434-3B75-E33B5C964ED1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2135451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Ciclo de Vida do Software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927CB75-50DE-613D-D803-6F50E8CBB616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O início de todo projeto de software acontece com uma ideia na mente de alguém;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Para construir a realização desta ideia, a equipe de desenvolvimento cria uma série de modelos conceituais distribuídos entre atividades que transforma a ideia em software;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</a:t>
            </a:fld>
            <a:endParaRPr lang="pt-BR" dirty="0"/>
          </a:p>
        </p:txBody>
      </p:sp>
      <p:pic>
        <p:nvPicPr>
          <p:cNvPr id="1028" name="Picture 4" descr="ícone de conceito de programação de software | Vetor Premium">
            <a:extLst>
              <a:ext uri="{FF2B5EF4-FFF2-40B4-BE49-F238E27FC236}">
                <a16:creationId xmlns:a16="http://schemas.microsoft.com/office/drawing/2014/main" id="{AF6FA4BA-EF76-5B52-F008-4139F61BD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608" y="4432845"/>
            <a:ext cx="2177802" cy="217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deia - ícones de marketing grátis">
            <a:extLst>
              <a:ext uri="{FF2B5EF4-FFF2-40B4-BE49-F238E27FC236}">
                <a16:creationId xmlns:a16="http://schemas.microsoft.com/office/drawing/2014/main" id="{44223847-55A6-DE7F-2258-0245B2E00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5869" y="4962277"/>
            <a:ext cx="1118937" cy="1118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31F990FE-F961-788B-E835-879C4511E5E9}"/>
              </a:ext>
            </a:extLst>
          </p:cNvPr>
          <p:cNvSpPr/>
          <p:nvPr/>
        </p:nvSpPr>
        <p:spPr>
          <a:xfrm>
            <a:off x="5310554" y="5310554"/>
            <a:ext cx="1431054" cy="7461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</p:spTree>
    <p:extLst>
      <p:ext uri="{BB962C8B-B14F-4D97-AF65-F5344CB8AC3E}">
        <p14:creationId xmlns:p14="http://schemas.microsoft.com/office/powerpoint/2010/main" val="30923499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Incrementais </a:t>
            </a:r>
            <a:br>
              <a:rPr lang="pt-BR" sz="4400" dirty="0"/>
            </a:br>
            <a:r>
              <a:rPr lang="pt-BR" sz="4400" dirty="0"/>
              <a:t>(</a:t>
            </a:r>
            <a:r>
              <a:rPr lang="pt-BR" sz="4400" i="1" dirty="0"/>
              <a:t>RAD – </a:t>
            </a:r>
            <a:r>
              <a:rPr lang="pt-BR" sz="4400" i="1" dirty="0" err="1"/>
              <a:t>Rapid</a:t>
            </a:r>
            <a:r>
              <a:rPr lang="pt-BR" sz="4400" i="1" dirty="0"/>
              <a:t> </a:t>
            </a:r>
            <a:r>
              <a:rPr lang="pt-BR" sz="4400" i="1" dirty="0" err="1"/>
              <a:t>Application</a:t>
            </a:r>
            <a:r>
              <a:rPr lang="pt-BR" sz="4400" i="1" dirty="0"/>
              <a:t> </a:t>
            </a:r>
            <a:r>
              <a:rPr lang="pt-BR" sz="4400" i="1" dirty="0" err="1"/>
              <a:t>Development</a:t>
            </a:r>
            <a:r>
              <a:rPr lang="pt-BR" sz="4400" dirty="0"/>
              <a:t>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Tipo de modelo incremental que prima por um ciclo de desenvolvimento curto (tipicamente até 90 dias);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A diferença marcante para o incremental clássico é que os incrementos são desenvolvidos em paralelo por equipes distintas e é feita uma entrega única;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Atenção com a atividade de integração!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20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0088491-6DA6-FDF9-6684-832505B05EE6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1264570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Incrementais </a:t>
            </a:r>
            <a:br>
              <a:rPr lang="pt-BR" sz="4400" dirty="0"/>
            </a:br>
            <a:r>
              <a:rPr lang="pt-BR" sz="4400" dirty="0"/>
              <a:t>(</a:t>
            </a:r>
            <a:r>
              <a:rPr lang="pt-BR" sz="4400" i="1" dirty="0"/>
              <a:t>RAD – </a:t>
            </a:r>
            <a:r>
              <a:rPr lang="pt-BR" sz="4400" i="1" dirty="0" err="1"/>
              <a:t>Rapid</a:t>
            </a:r>
            <a:r>
              <a:rPr lang="pt-BR" sz="4400" i="1" dirty="0"/>
              <a:t> </a:t>
            </a:r>
            <a:r>
              <a:rPr lang="pt-BR" sz="4400" i="1" dirty="0" err="1"/>
              <a:t>Application</a:t>
            </a:r>
            <a:r>
              <a:rPr lang="pt-BR" sz="4400" i="1" dirty="0"/>
              <a:t> </a:t>
            </a:r>
            <a:r>
              <a:rPr lang="pt-BR" sz="4400" i="1" dirty="0" err="1"/>
              <a:t>Development</a:t>
            </a:r>
            <a:r>
              <a:rPr lang="pt-BR" sz="4400" dirty="0"/>
              <a:t>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21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Retângulo de cantos arredondados 124">
            <a:extLst>
              <a:ext uri="{FF2B5EF4-FFF2-40B4-BE49-F238E27FC236}">
                <a16:creationId xmlns:a16="http://schemas.microsoft.com/office/drawing/2014/main" id="{185CF8F3-BF12-0403-592C-857B60A7B775}"/>
              </a:ext>
            </a:extLst>
          </p:cNvPr>
          <p:cNvSpPr/>
          <p:nvPr/>
        </p:nvSpPr>
        <p:spPr>
          <a:xfrm>
            <a:off x="2328062" y="2185885"/>
            <a:ext cx="4572032" cy="1071570"/>
          </a:xfrm>
          <a:prstGeom prst="roundRect">
            <a:avLst/>
          </a:prstGeom>
          <a:solidFill>
            <a:srgbClr val="008000">
              <a:alpha val="14000"/>
            </a:srgbClr>
          </a:solidFill>
          <a:ln>
            <a:solidFill>
              <a:srgbClr val="008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de cantos arredondados 126">
            <a:extLst>
              <a:ext uri="{FF2B5EF4-FFF2-40B4-BE49-F238E27FC236}">
                <a16:creationId xmlns:a16="http://schemas.microsoft.com/office/drawing/2014/main" id="{D7EF411F-541B-5AD5-1A6E-127613E19BF5}"/>
              </a:ext>
            </a:extLst>
          </p:cNvPr>
          <p:cNvSpPr/>
          <p:nvPr/>
        </p:nvSpPr>
        <p:spPr>
          <a:xfrm>
            <a:off x="2328062" y="4614777"/>
            <a:ext cx="4572032" cy="1071570"/>
          </a:xfrm>
          <a:prstGeom prst="roundRect">
            <a:avLst/>
          </a:prstGeom>
          <a:solidFill>
            <a:srgbClr val="008000">
              <a:alpha val="14000"/>
            </a:srgbClr>
          </a:solidFill>
          <a:ln>
            <a:solidFill>
              <a:srgbClr val="008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de cantos arredondados 125">
            <a:extLst>
              <a:ext uri="{FF2B5EF4-FFF2-40B4-BE49-F238E27FC236}">
                <a16:creationId xmlns:a16="http://schemas.microsoft.com/office/drawing/2014/main" id="{FEFEA457-4730-A412-9F8C-79AD065D2C8D}"/>
              </a:ext>
            </a:extLst>
          </p:cNvPr>
          <p:cNvSpPr/>
          <p:nvPr/>
        </p:nvSpPr>
        <p:spPr>
          <a:xfrm>
            <a:off x="2328062" y="3400331"/>
            <a:ext cx="4572032" cy="1071570"/>
          </a:xfrm>
          <a:prstGeom prst="roundRect">
            <a:avLst/>
          </a:prstGeom>
          <a:solidFill>
            <a:srgbClr val="008000">
              <a:alpha val="14000"/>
            </a:srgbClr>
          </a:solidFill>
          <a:ln>
            <a:solidFill>
              <a:srgbClr val="008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de cantos arredondados 7">
            <a:extLst>
              <a:ext uri="{FF2B5EF4-FFF2-40B4-BE49-F238E27FC236}">
                <a16:creationId xmlns:a16="http://schemas.microsoft.com/office/drawing/2014/main" id="{CB8EAF14-C3D8-AD1D-A741-7FE5B92DE54B}"/>
              </a:ext>
            </a:extLst>
          </p:cNvPr>
          <p:cNvSpPr/>
          <p:nvPr/>
        </p:nvSpPr>
        <p:spPr>
          <a:xfrm>
            <a:off x="2613813" y="2519262"/>
            <a:ext cx="1071570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Análise</a:t>
            </a:r>
          </a:p>
        </p:txBody>
      </p:sp>
      <p:sp>
        <p:nvSpPr>
          <p:cNvPr id="14" name="Retângulo de cantos arredondados 8">
            <a:extLst>
              <a:ext uri="{FF2B5EF4-FFF2-40B4-BE49-F238E27FC236}">
                <a16:creationId xmlns:a16="http://schemas.microsoft.com/office/drawing/2014/main" id="{D250E21E-EBC6-E1A2-FC61-AE352354638A}"/>
              </a:ext>
            </a:extLst>
          </p:cNvPr>
          <p:cNvSpPr/>
          <p:nvPr/>
        </p:nvSpPr>
        <p:spPr>
          <a:xfrm>
            <a:off x="3971136" y="2519262"/>
            <a:ext cx="1071570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Projeto</a:t>
            </a:r>
          </a:p>
        </p:txBody>
      </p:sp>
      <p:sp>
        <p:nvSpPr>
          <p:cNvPr id="15" name="Retângulo de cantos arredondados 9">
            <a:extLst>
              <a:ext uri="{FF2B5EF4-FFF2-40B4-BE49-F238E27FC236}">
                <a16:creationId xmlns:a16="http://schemas.microsoft.com/office/drawing/2014/main" id="{BC70EFB5-AA5F-B583-6C83-260345B91273}"/>
              </a:ext>
            </a:extLst>
          </p:cNvPr>
          <p:cNvSpPr/>
          <p:nvPr/>
        </p:nvSpPr>
        <p:spPr>
          <a:xfrm>
            <a:off x="5328458" y="2519262"/>
            <a:ext cx="1500198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Implementação e Testes</a:t>
            </a:r>
          </a:p>
        </p:txBody>
      </p:sp>
      <p:sp>
        <p:nvSpPr>
          <p:cNvPr id="16" name="Retângulo de cantos arredondados 10">
            <a:extLst>
              <a:ext uri="{FF2B5EF4-FFF2-40B4-BE49-F238E27FC236}">
                <a16:creationId xmlns:a16="http://schemas.microsoft.com/office/drawing/2014/main" id="{0E4DBB93-77B6-B977-E30E-8C5A9BC3B5B8}"/>
              </a:ext>
            </a:extLst>
          </p:cNvPr>
          <p:cNvSpPr/>
          <p:nvPr/>
        </p:nvSpPr>
        <p:spPr>
          <a:xfrm>
            <a:off x="7185846" y="3686083"/>
            <a:ext cx="1071570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Integração</a:t>
            </a:r>
          </a:p>
        </p:txBody>
      </p:sp>
      <p:sp>
        <p:nvSpPr>
          <p:cNvPr id="17" name="Retângulo de cantos arredondados 11">
            <a:extLst>
              <a:ext uri="{FF2B5EF4-FFF2-40B4-BE49-F238E27FC236}">
                <a16:creationId xmlns:a16="http://schemas.microsoft.com/office/drawing/2014/main" id="{798F4768-2CA4-D478-D387-E6A14A235374}"/>
              </a:ext>
            </a:extLst>
          </p:cNvPr>
          <p:cNvSpPr/>
          <p:nvPr/>
        </p:nvSpPr>
        <p:spPr>
          <a:xfrm>
            <a:off x="8614606" y="3686083"/>
            <a:ext cx="1285852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Entrega e Implantação</a:t>
            </a:r>
          </a:p>
        </p:txBody>
      </p:sp>
      <p:cxnSp>
        <p:nvCxnSpPr>
          <p:cNvPr id="18" name="Conector de seta reta 13">
            <a:extLst>
              <a:ext uri="{FF2B5EF4-FFF2-40B4-BE49-F238E27FC236}">
                <a16:creationId xmlns:a16="http://schemas.microsoft.com/office/drawing/2014/main" id="{AF604C7E-1B46-9D44-EB63-416CD08D0DCE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3685383" y="2828827"/>
            <a:ext cx="285753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tângulo de cantos arredondados 18">
            <a:extLst>
              <a:ext uri="{FF2B5EF4-FFF2-40B4-BE49-F238E27FC236}">
                <a16:creationId xmlns:a16="http://schemas.microsoft.com/office/drawing/2014/main" id="{19954D73-8B55-1783-9D04-0B211411D753}"/>
              </a:ext>
            </a:extLst>
          </p:cNvPr>
          <p:cNvSpPr/>
          <p:nvPr/>
        </p:nvSpPr>
        <p:spPr>
          <a:xfrm>
            <a:off x="2613813" y="3686083"/>
            <a:ext cx="1071570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Análise</a:t>
            </a:r>
          </a:p>
        </p:txBody>
      </p:sp>
      <p:sp>
        <p:nvSpPr>
          <p:cNvPr id="20" name="Retângulo de cantos arredondados 19">
            <a:extLst>
              <a:ext uri="{FF2B5EF4-FFF2-40B4-BE49-F238E27FC236}">
                <a16:creationId xmlns:a16="http://schemas.microsoft.com/office/drawing/2014/main" id="{86013B94-DC9C-51F0-C033-E0F5E304D3D4}"/>
              </a:ext>
            </a:extLst>
          </p:cNvPr>
          <p:cNvSpPr/>
          <p:nvPr/>
        </p:nvSpPr>
        <p:spPr>
          <a:xfrm>
            <a:off x="3971136" y="3686083"/>
            <a:ext cx="1071570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Projeto</a:t>
            </a:r>
          </a:p>
        </p:txBody>
      </p:sp>
      <p:sp>
        <p:nvSpPr>
          <p:cNvPr id="21" name="Retângulo de cantos arredondados 20">
            <a:extLst>
              <a:ext uri="{FF2B5EF4-FFF2-40B4-BE49-F238E27FC236}">
                <a16:creationId xmlns:a16="http://schemas.microsoft.com/office/drawing/2014/main" id="{4BB8591A-473D-B76F-EC8C-838A08799BA0}"/>
              </a:ext>
            </a:extLst>
          </p:cNvPr>
          <p:cNvSpPr/>
          <p:nvPr/>
        </p:nvSpPr>
        <p:spPr>
          <a:xfrm>
            <a:off x="5328458" y="3686083"/>
            <a:ext cx="1500198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Implementação e Testes</a:t>
            </a:r>
          </a:p>
        </p:txBody>
      </p:sp>
      <p:cxnSp>
        <p:nvCxnSpPr>
          <p:cNvPr id="22" name="Conector de seta reta 24">
            <a:extLst>
              <a:ext uri="{FF2B5EF4-FFF2-40B4-BE49-F238E27FC236}">
                <a16:creationId xmlns:a16="http://schemas.microsoft.com/office/drawing/2014/main" id="{F70E6312-6924-4D94-0195-CBBEB230EAE1}"/>
              </a:ext>
            </a:extLst>
          </p:cNvPr>
          <p:cNvCxnSpPr>
            <a:stCxn id="19" idx="3"/>
            <a:endCxn id="20" idx="1"/>
          </p:cNvCxnSpPr>
          <p:nvPr/>
        </p:nvCxnSpPr>
        <p:spPr>
          <a:xfrm>
            <a:off x="3685383" y="3995648"/>
            <a:ext cx="285753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etângulo de cantos arredondados 29">
            <a:extLst>
              <a:ext uri="{FF2B5EF4-FFF2-40B4-BE49-F238E27FC236}">
                <a16:creationId xmlns:a16="http://schemas.microsoft.com/office/drawing/2014/main" id="{9860AFCC-9A73-BC83-4C44-7C46750952BD}"/>
              </a:ext>
            </a:extLst>
          </p:cNvPr>
          <p:cNvSpPr/>
          <p:nvPr/>
        </p:nvSpPr>
        <p:spPr>
          <a:xfrm>
            <a:off x="2613813" y="4900529"/>
            <a:ext cx="1071570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Análise</a:t>
            </a:r>
          </a:p>
        </p:txBody>
      </p:sp>
      <p:sp>
        <p:nvSpPr>
          <p:cNvPr id="24" name="Retângulo de cantos arredondados 30">
            <a:extLst>
              <a:ext uri="{FF2B5EF4-FFF2-40B4-BE49-F238E27FC236}">
                <a16:creationId xmlns:a16="http://schemas.microsoft.com/office/drawing/2014/main" id="{CB98A3FA-9638-4D89-4FE0-CCE3C3F2BED6}"/>
              </a:ext>
            </a:extLst>
          </p:cNvPr>
          <p:cNvSpPr/>
          <p:nvPr/>
        </p:nvSpPr>
        <p:spPr>
          <a:xfrm>
            <a:off x="3971136" y="4900529"/>
            <a:ext cx="1071570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Projeto</a:t>
            </a:r>
          </a:p>
        </p:txBody>
      </p:sp>
      <p:sp>
        <p:nvSpPr>
          <p:cNvPr id="25" name="Retângulo de cantos arredondados 31">
            <a:extLst>
              <a:ext uri="{FF2B5EF4-FFF2-40B4-BE49-F238E27FC236}">
                <a16:creationId xmlns:a16="http://schemas.microsoft.com/office/drawing/2014/main" id="{09FB23DB-303D-6184-D91E-FC019235726C}"/>
              </a:ext>
            </a:extLst>
          </p:cNvPr>
          <p:cNvSpPr/>
          <p:nvPr/>
        </p:nvSpPr>
        <p:spPr>
          <a:xfrm>
            <a:off x="5328458" y="4900529"/>
            <a:ext cx="1500198" cy="61912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b="1" dirty="0"/>
              <a:t>Implementação e Testes</a:t>
            </a:r>
          </a:p>
        </p:txBody>
      </p:sp>
      <p:cxnSp>
        <p:nvCxnSpPr>
          <p:cNvPr id="26" name="Conector de seta reta 35">
            <a:extLst>
              <a:ext uri="{FF2B5EF4-FFF2-40B4-BE49-F238E27FC236}">
                <a16:creationId xmlns:a16="http://schemas.microsoft.com/office/drawing/2014/main" id="{C635ABCA-7D6D-B381-E5EA-B5EB1D4F6E7A}"/>
              </a:ext>
            </a:extLst>
          </p:cNvPr>
          <p:cNvCxnSpPr>
            <a:stCxn id="23" idx="3"/>
            <a:endCxn id="24" idx="1"/>
          </p:cNvCxnSpPr>
          <p:nvPr/>
        </p:nvCxnSpPr>
        <p:spPr>
          <a:xfrm>
            <a:off x="3685383" y="5210094"/>
            <a:ext cx="285753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ector de seta reta 73">
            <a:extLst>
              <a:ext uri="{FF2B5EF4-FFF2-40B4-BE49-F238E27FC236}">
                <a16:creationId xmlns:a16="http://schemas.microsoft.com/office/drawing/2014/main" id="{AE7C7501-F1EF-AA4A-2E54-B4F0D9572CC3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>
            <a:off x="5042706" y="2828827"/>
            <a:ext cx="28575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Conector de seta reta 79">
            <a:extLst>
              <a:ext uri="{FF2B5EF4-FFF2-40B4-BE49-F238E27FC236}">
                <a16:creationId xmlns:a16="http://schemas.microsoft.com/office/drawing/2014/main" id="{765177B2-832E-972A-C65A-A82549BC88BD}"/>
              </a:ext>
            </a:extLst>
          </p:cNvPr>
          <p:cNvCxnSpPr>
            <a:stCxn id="20" idx="3"/>
            <a:endCxn id="21" idx="1"/>
          </p:cNvCxnSpPr>
          <p:nvPr/>
        </p:nvCxnSpPr>
        <p:spPr>
          <a:xfrm>
            <a:off x="5042706" y="3995648"/>
            <a:ext cx="28575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ector de seta reta 81">
            <a:extLst>
              <a:ext uri="{FF2B5EF4-FFF2-40B4-BE49-F238E27FC236}">
                <a16:creationId xmlns:a16="http://schemas.microsoft.com/office/drawing/2014/main" id="{77332B13-5606-45A9-693F-8F5F1D631BFD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>
            <a:off x="5042706" y="5210094"/>
            <a:ext cx="285752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Conector angulado 99">
            <a:extLst>
              <a:ext uri="{FF2B5EF4-FFF2-40B4-BE49-F238E27FC236}">
                <a16:creationId xmlns:a16="http://schemas.microsoft.com/office/drawing/2014/main" id="{D4DF9459-9B49-A897-4A93-E17873189000}"/>
              </a:ext>
            </a:extLst>
          </p:cNvPr>
          <p:cNvCxnSpPr>
            <a:endCxn id="13" idx="1"/>
          </p:cNvCxnSpPr>
          <p:nvPr/>
        </p:nvCxnSpPr>
        <p:spPr>
          <a:xfrm flipV="1">
            <a:off x="2196458" y="2828827"/>
            <a:ext cx="417355" cy="116645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ector angulado 101">
            <a:extLst>
              <a:ext uri="{FF2B5EF4-FFF2-40B4-BE49-F238E27FC236}">
                <a16:creationId xmlns:a16="http://schemas.microsoft.com/office/drawing/2014/main" id="{90C2FAA6-4E79-61C5-BBAC-EC9C4109877D}"/>
              </a:ext>
            </a:extLst>
          </p:cNvPr>
          <p:cNvCxnSpPr>
            <a:endCxn id="19" idx="1"/>
          </p:cNvCxnSpPr>
          <p:nvPr/>
        </p:nvCxnSpPr>
        <p:spPr>
          <a:xfrm>
            <a:off x="2196458" y="3995283"/>
            <a:ext cx="417355" cy="36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Conector angulado 103">
            <a:extLst>
              <a:ext uri="{FF2B5EF4-FFF2-40B4-BE49-F238E27FC236}">
                <a16:creationId xmlns:a16="http://schemas.microsoft.com/office/drawing/2014/main" id="{F4FEC37B-F98E-3704-A638-D405BF79CECF}"/>
              </a:ext>
            </a:extLst>
          </p:cNvPr>
          <p:cNvCxnSpPr>
            <a:endCxn id="23" idx="1"/>
          </p:cNvCxnSpPr>
          <p:nvPr/>
        </p:nvCxnSpPr>
        <p:spPr>
          <a:xfrm>
            <a:off x="2196458" y="3995283"/>
            <a:ext cx="417355" cy="121481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Conector angulado 108">
            <a:extLst>
              <a:ext uri="{FF2B5EF4-FFF2-40B4-BE49-F238E27FC236}">
                <a16:creationId xmlns:a16="http://schemas.microsoft.com/office/drawing/2014/main" id="{B80C2DC9-A7DE-A383-1CFF-7FB3FD1A20EC}"/>
              </a:ext>
            </a:extLst>
          </p:cNvPr>
          <p:cNvCxnSpPr>
            <a:stCxn id="15" idx="3"/>
            <a:endCxn id="16" idx="1"/>
          </p:cNvCxnSpPr>
          <p:nvPr/>
        </p:nvCxnSpPr>
        <p:spPr>
          <a:xfrm>
            <a:off x="6828656" y="2828827"/>
            <a:ext cx="357190" cy="116682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onector angulado 110">
            <a:extLst>
              <a:ext uri="{FF2B5EF4-FFF2-40B4-BE49-F238E27FC236}">
                <a16:creationId xmlns:a16="http://schemas.microsoft.com/office/drawing/2014/main" id="{15A41360-63A5-8261-1BB1-DEE33B0A0D24}"/>
              </a:ext>
            </a:extLst>
          </p:cNvPr>
          <p:cNvCxnSpPr>
            <a:stCxn id="21" idx="3"/>
            <a:endCxn id="16" idx="1"/>
          </p:cNvCxnSpPr>
          <p:nvPr/>
        </p:nvCxnSpPr>
        <p:spPr>
          <a:xfrm>
            <a:off x="6828656" y="3995648"/>
            <a:ext cx="357190" cy="158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Conector angulado 112">
            <a:extLst>
              <a:ext uri="{FF2B5EF4-FFF2-40B4-BE49-F238E27FC236}">
                <a16:creationId xmlns:a16="http://schemas.microsoft.com/office/drawing/2014/main" id="{1FEF70E3-ECBA-5E70-C469-5FBF274021CC}"/>
              </a:ext>
            </a:extLst>
          </p:cNvPr>
          <p:cNvCxnSpPr>
            <a:stCxn id="25" idx="3"/>
            <a:endCxn id="16" idx="1"/>
          </p:cNvCxnSpPr>
          <p:nvPr/>
        </p:nvCxnSpPr>
        <p:spPr>
          <a:xfrm flipV="1">
            <a:off x="6828656" y="3995648"/>
            <a:ext cx="357190" cy="121444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Conector de seta reta 114">
            <a:extLst>
              <a:ext uri="{FF2B5EF4-FFF2-40B4-BE49-F238E27FC236}">
                <a16:creationId xmlns:a16="http://schemas.microsoft.com/office/drawing/2014/main" id="{AB495505-1505-9F3D-B76C-615F2C969A8D}"/>
              </a:ext>
            </a:extLst>
          </p:cNvPr>
          <p:cNvCxnSpPr>
            <a:stCxn id="16" idx="3"/>
            <a:endCxn id="17" idx="1"/>
          </p:cNvCxnSpPr>
          <p:nvPr/>
        </p:nvCxnSpPr>
        <p:spPr>
          <a:xfrm>
            <a:off x="8257416" y="3995648"/>
            <a:ext cx="35719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Retângulo de cantos arredondados 115">
            <a:extLst>
              <a:ext uri="{FF2B5EF4-FFF2-40B4-BE49-F238E27FC236}">
                <a16:creationId xmlns:a16="http://schemas.microsoft.com/office/drawing/2014/main" id="{ED1F8EC3-24A1-A933-7CFB-6C988A4DD624}"/>
              </a:ext>
            </a:extLst>
          </p:cNvPr>
          <p:cNvSpPr/>
          <p:nvPr/>
        </p:nvSpPr>
        <p:spPr>
          <a:xfrm>
            <a:off x="8757482" y="4757653"/>
            <a:ext cx="1000132" cy="500066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Sistema</a:t>
            </a:r>
          </a:p>
        </p:txBody>
      </p:sp>
      <p:cxnSp>
        <p:nvCxnSpPr>
          <p:cNvPr id="38" name="Conector de seta reta 117">
            <a:extLst>
              <a:ext uri="{FF2B5EF4-FFF2-40B4-BE49-F238E27FC236}">
                <a16:creationId xmlns:a16="http://schemas.microsoft.com/office/drawing/2014/main" id="{F3168650-9435-8B15-F2D0-8A2B8722F299}"/>
              </a:ext>
            </a:extLst>
          </p:cNvPr>
          <p:cNvCxnSpPr>
            <a:stCxn id="17" idx="2"/>
            <a:endCxn id="37" idx="0"/>
          </p:cNvCxnSpPr>
          <p:nvPr/>
        </p:nvCxnSpPr>
        <p:spPr>
          <a:xfrm rot="16200000" flipH="1">
            <a:off x="9031320" y="4531424"/>
            <a:ext cx="452441" cy="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D20D16A9-CA9B-039B-23B6-071F082058E0}"/>
              </a:ext>
            </a:extLst>
          </p:cNvPr>
          <p:cNvSpPr txBox="1"/>
          <p:nvPr/>
        </p:nvSpPr>
        <p:spPr>
          <a:xfrm>
            <a:off x="2328062" y="2165247"/>
            <a:ext cx="4572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008000"/>
                </a:solidFill>
              </a:rPr>
              <a:t>Equipe 1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C2932471-7074-0320-A81F-F202E0B04AA6}"/>
              </a:ext>
            </a:extLst>
          </p:cNvPr>
          <p:cNvSpPr txBox="1"/>
          <p:nvPr/>
        </p:nvSpPr>
        <p:spPr>
          <a:xfrm>
            <a:off x="2340762" y="3362231"/>
            <a:ext cx="4572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008000"/>
                </a:solidFill>
              </a:rPr>
              <a:t>Equipe 2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1239238C-4C9F-17E8-96CE-68F4C3D05591}"/>
              </a:ext>
            </a:extLst>
          </p:cNvPr>
          <p:cNvSpPr txBox="1"/>
          <p:nvPr/>
        </p:nvSpPr>
        <p:spPr>
          <a:xfrm>
            <a:off x="2328062" y="4563977"/>
            <a:ext cx="4572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008000"/>
                </a:solidFill>
              </a:rPr>
              <a:t>Equipe </a:t>
            </a:r>
            <a:r>
              <a:rPr lang="pt-BR" b="1" i="1" dirty="0">
                <a:solidFill>
                  <a:srgbClr val="008000"/>
                </a:solidFill>
              </a:rPr>
              <a:t>n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B025A86-B6D1-1B42-1D0E-A11BDE20BCC2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  <p:cxnSp>
        <p:nvCxnSpPr>
          <p:cNvPr id="42" name="Conector de Seta Reta 41">
            <a:extLst>
              <a:ext uri="{FF2B5EF4-FFF2-40B4-BE49-F238E27FC236}">
                <a16:creationId xmlns:a16="http://schemas.microsoft.com/office/drawing/2014/main" id="{1FA06024-956F-B05D-1B24-8915F3C3256C}"/>
              </a:ext>
            </a:extLst>
          </p:cNvPr>
          <p:cNvCxnSpPr>
            <a:endCxn id="16" idx="0"/>
          </p:cNvCxnSpPr>
          <p:nvPr/>
        </p:nvCxnSpPr>
        <p:spPr>
          <a:xfrm flipH="1">
            <a:off x="7721631" y="2185885"/>
            <a:ext cx="1633384" cy="1500198"/>
          </a:xfrm>
          <a:prstGeom prst="straightConnector1">
            <a:avLst/>
          </a:prstGeom>
          <a:ln w="57150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582F86E7-0E01-4270-0F29-1A38FF0B5E2C}"/>
              </a:ext>
            </a:extLst>
          </p:cNvPr>
          <p:cNvSpPr txBox="1"/>
          <p:nvPr/>
        </p:nvSpPr>
        <p:spPr>
          <a:xfrm>
            <a:off x="9355015" y="2001219"/>
            <a:ext cx="2478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Atenção a complexidade</a:t>
            </a:r>
          </a:p>
        </p:txBody>
      </p:sp>
    </p:spTree>
    <p:extLst>
      <p:ext uri="{BB962C8B-B14F-4D97-AF65-F5344CB8AC3E}">
        <p14:creationId xmlns:p14="http://schemas.microsoft.com/office/powerpoint/2010/main" val="4200570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Evolutivos 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Modelos incrementais pressupõem requisitos bem definidos, o que muitas vezes não acontece;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b="1" dirty="0"/>
              <a:t>Modelos evolutivos</a:t>
            </a:r>
            <a:r>
              <a:rPr lang="pt-BR" sz="2800" dirty="0"/>
              <a:t>:</a:t>
            </a:r>
          </a:p>
          <a:p>
            <a:pPr lvl="2" algn="just"/>
            <a:r>
              <a:rPr lang="pt-BR" sz="2400" dirty="0"/>
              <a:t>Partem da premissa que o sistema evolui ao longo do tempo;</a:t>
            </a:r>
          </a:p>
          <a:p>
            <a:pPr lvl="1" algn="just"/>
            <a:endParaRPr lang="pt-BR" sz="2800" dirty="0"/>
          </a:p>
          <a:p>
            <a:pPr lvl="2" algn="just"/>
            <a:r>
              <a:rPr lang="pt-BR" sz="2400" dirty="0"/>
              <a:t>É iterativo como os incrementais mas não há preocupação de haver entregas de versões a cada ciclo;</a:t>
            </a:r>
          </a:p>
          <a:p>
            <a:pPr lvl="1" algn="just"/>
            <a:endParaRPr lang="pt-BR" sz="2800" dirty="0"/>
          </a:p>
          <a:p>
            <a:pPr lvl="2" algn="just"/>
            <a:r>
              <a:rPr lang="pt-BR" sz="2400" dirty="0"/>
              <a:t>A medida que o desenvolvimento avança e os requisitos vão ficando mais claros e estáveis, </a:t>
            </a:r>
            <a:r>
              <a:rPr lang="pt-BR" sz="2400" b="1" dirty="0"/>
              <a:t>versões intermediárias </a:t>
            </a:r>
            <a:r>
              <a:rPr lang="pt-BR" sz="2400" dirty="0"/>
              <a:t>(não operacionais) vão dando lugar a versões operacionais, até que o sistema seja de fato, finalizado;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22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D48BA72-B2E3-7F5A-D8B9-41717D557FB9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3417726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Evolutivos (Espiral)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5784783" cy="410251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Nos primeiros ciclos nem sempre todas as atividades são realizadas:</a:t>
            </a:r>
          </a:p>
          <a:p>
            <a:pPr lvl="2" algn="just"/>
            <a:r>
              <a:rPr lang="pt-BR" sz="1800" dirty="0"/>
              <a:t>Por exemplo, o produto resultante do primeiro ciclo pode ser uma especificação do produto ou um estudo de viabilidade;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A cada ciclo, o planejamento deve ser revisto com base no feedback do cliente, ajustando, inclusive o número de iterações inicialmente planejadas;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23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AE17A0F-6308-258F-B03B-ED928C6EC7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438569" y="2512546"/>
            <a:ext cx="4029784" cy="24026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050F3191-BC86-52E3-5289-75E704E1BFDC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343704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Evolutivos (Espiral)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115203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Útil quando o problema não é bem definido e não pode ser totalmente especificado no início do desenvolvimento;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Necessita uma forte gerência do projeto e de configuração;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Dificuldade de convencer clientes a iterações sem versão operacional (sobretudo em situações envolvendo contratos de software);</a:t>
            </a:r>
          </a:p>
          <a:p>
            <a:pPr lvl="1" algn="just"/>
            <a:endParaRPr lang="pt-BR" sz="2800" dirty="0"/>
          </a:p>
          <a:p>
            <a:pPr lvl="1" algn="just"/>
            <a:endParaRPr lang="pt-BR" sz="2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24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C232CD2-1906-1397-7668-DCC50C0B93DD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39725825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Incremental x Evolutivo </a:t>
            </a:r>
            <a:br>
              <a:rPr lang="pt-BR" sz="4400" dirty="0"/>
            </a:br>
            <a:r>
              <a:rPr lang="pt-BR" sz="4400" dirty="0"/>
              <a:t>(exemplo sistema acadêmico básico)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1" y="1954161"/>
            <a:ext cx="3849858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endParaRPr lang="pt-BR" sz="2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25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C232CD2-1906-1397-7668-DCC50C0B93DD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0E13011-35A2-4506-6DEC-27C0E464DF10}"/>
              </a:ext>
            </a:extLst>
          </p:cNvPr>
          <p:cNvSpPr txBox="1"/>
          <p:nvPr/>
        </p:nvSpPr>
        <p:spPr>
          <a:xfrm>
            <a:off x="1158149" y="1814414"/>
            <a:ext cx="4822804" cy="4416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b="1" dirty="0"/>
              <a:t>Desenvolvimento Incremental</a:t>
            </a:r>
          </a:p>
          <a:p>
            <a:endParaRPr lang="pt-BR" sz="1000" dirty="0"/>
          </a:p>
          <a:p>
            <a:r>
              <a:rPr lang="pt-BR" sz="1000" b="1" dirty="0"/>
              <a:t>Incremento 1: Cadastro de Estudantes e Professores</a:t>
            </a:r>
            <a:endParaRPr lang="pt-BR" sz="1000" dirty="0"/>
          </a:p>
          <a:p>
            <a:r>
              <a:rPr lang="pt-BR" sz="1000" dirty="0"/>
              <a:t>Funcionalidade: Permitir o cadastro de estudantes e professores no sistema.</a:t>
            </a:r>
          </a:p>
          <a:p>
            <a:r>
              <a:rPr lang="pt-BR" sz="1000" dirty="0"/>
              <a:t>Entrega: Uma versão funcional onde é possível adicionar, editar e visualizar estudantes e professores.</a:t>
            </a:r>
          </a:p>
          <a:p>
            <a:endParaRPr lang="pt-BR" sz="1000" dirty="0"/>
          </a:p>
          <a:p>
            <a:r>
              <a:rPr lang="pt-BR" sz="1000" b="1" dirty="0"/>
              <a:t>Incremento 2: Gestão de Disciplinas</a:t>
            </a:r>
          </a:p>
          <a:p>
            <a:r>
              <a:rPr lang="pt-BR" sz="1000" dirty="0"/>
              <a:t>Funcionalidade: Adicionar a funcionalidade de cadastro e gerenciamento de disciplinas.</a:t>
            </a:r>
          </a:p>
          <a:p>
            <a:r>
              <a:rPr lang="pt-BR" sz="1000" dirty="0"/>
              <a:t>Entrega: Sistema atualizado que agora inclui o gerenciamento de disciplinas, além das funcionalidades do Incremento 1.</a:t>
            </a:r>
          </a:p>
          <a:p>
            <a:endParaRPr lang="pt-BR" sz="1000" dirty="0"/>
          </a:p>
          <a:p>
            <a:r>
              <a:rPr lang="pt-BR" sz="1000" b="1" dirty="0"/>
              <a:t>Incremento 3: Matrículas</a:t>
            </a:r>
          </a:p>
          <a:p>
            <a:r>
              <a:rPr lang="pt-BR" sz="1000" dirty="0"/>
              <a:t>Funcionalidade: Implementar a funcionalidade de matrícula de estudantes nas disciplinas.</a:t>
            </a:r>
          </a:p>
          <a:p>
            <a:r>
              <a:rPr lang="pt-BR" sz="1000" dirty="0"/>
              <a:t>Entrega: Sistema que inclui cadastro de estudantes e professores, gerenciamento de disciplinas e funcionalidade de matrículas.</a:t>
            </a:r>
          </a:p>
          <a:p>
            <a:endParaRPr lang="pt-BR" sz="1000" dirty="0"/>
          </a:p>
          <a:p>
            <a:r>
              <a:rPr lang="pt-BR" sz="1000" b="1" dirty="0"/>
              <a:t>Incremento 4: Lançamento de Notas</a:t>
            </a:r>
          </a:p>
          <a:p>
            <a:r>
              <a:rPr lang="pt-BR" sz="1000" b="1" dirty="0"/>
              <a:t>Funcionalidade</a:t>
            </a:r>
            <a:r>
              <a:rPr lang="pt-BR" sz="1000" dirty="0"/>
              <a:t>: Adicionar a funcionalidade de lançamento e gerenciamento de notas dos estudantes.</a:t>
            </a:r>
          </a:p>
          <a:p>
            <a:r>
              <a:rPr lang="pt-BR" sz="1000" b="1" dirty="0"/>
              <a:t>Entrega</a:t>
            </a:r>
            <a:r>
              <a:rPr lang="pt-BR" sz="1000" dirty="0"/>
              <a:t>: Sistema que inclui todas as funcionalidades anteriores mais o lançamento de notas.</a:t>
            </a:r>
          </a:p>
          <a:p>
            <a:endParaRPr lang="pt-BR" sz="1000" dirty="0"/>
          </a:p>
          <a:p>
            <a:r>
              <a:rPr lang="pt-BR" sz="1000" b="1" dirty="0"/>
              <a:t>Incremento 5</a:t>
            </a:r>
            <a:r>
              <a:rPr lang="pt-BR" sz="1000" dirty="0"/>
              <a:t>: Relatórios e Estatísticas</a:t>
            </a:r>
          </a:p>
          <a:p>
            <a:r>
              <a:rPr lang="pt-BR" sz="1000" dirty="0"/>
              <a:t>Funcionalidade: Adicionar geração de relatórios e estatísticas acadêmicas.</a:t>
            </a:r>
          </a:p>
          <a:p>
            <a:r>
              <a:rPr lang="pt-BR" sz="1000" dirty="0"/>
              <a:t>Entrega: Sistema completo com todas as funcionalidades anteriores e a geração de relatórios</a:t>
            </a:r>
            <a:r>
              <a:rPr lang="pt-BR" sz="900" dirty="0"/>
              <a:t>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7DF0BBC-A705-4E8C-E55A-D6C5B28DBF3D}"/>
              </a:ext>
            </a:extLst>
          </p:cNvPr>
          <p:cNvSpPr txBox="1"/>
          <p:nvPr/>
        </p:nvSpPr>
        <p:spPr>
          <a:xfrm>
            <a:off x="6755222" y="1825850"/>
            <a:ext cx="5046986" cy="4408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50" b="1" dirty="0"/>
              <a:t>Desenvolvimento Evolutivo</a:t>
            </a:r>
          </a:p>
          <a:p>
            <a:endParaRPr lang="pt-BR" sz="900" dirty="0"/>
          </a:p>
          <a:p>
            <a:r>
              <a:rPr lang="pt-BR" sz="900" b="1" dirty="0"/>
              <a:t>Iteração 1: Protótipo Inicial</a:t>
            </a:r>
          </a:p>
          <a:p>
            <a:r>
              <a:rPr lang="pt-BR" sz="900" dirty="0"/>
              <a:t>Funcionalidade: Desenvolver um protótipo básico com o cadastro de estudantes e uma interface simples para feedback inicial.</a:t>
            </a:r>
          </a:p>
          <a:p>
            <a:r>
              <a:rPr lang="pt-BR" sz="900" dirty="0"/>
              <a:t>Entrega: Protótipo funcional que permite adicionar e visualizar estudantes.</a:t>
            </a:r>
          </a:p>
          <a:p>
            <a:endParaRPr lang="pt-BR" sz="900" dirty="0"/>
          </a:p>
          <a:p>
            <a:r>
              <a:rPr lang="pt-BR" sz="900" b="1" dirty="0"/>
              <a:t>Iteração 2: Expansão do Protótipo</a:t>
            </a:r>
          </a:p>
          <a:p>
            <a:r>
              <a:rPr lang="pt-BR" sz="900" dirty="0"/>
              <a:t>Funcionalidade: Melhorar o cadastro de estudantes e adicionar o cadastro de professores com base no feedback anterior.</a:t>
            </a:r>
          </a:p>
          <a:p>
            <a:r>
              <a:rPr lang="pt-BR" sz="900" dirty="0"/>
              <a:t>Entrega: Protótipo melhorado que agora inclui estudantes e professores.</a:t>
            </a:r>
          </a:p>
          <a:p>
            <a:endParaRPr lang="pt-BR" sz="900" dirty="0"/>
          </a:p>
          <a:p>
            <a:r>
              <a:rPr lang="pt-BR" sz="900" b="1" dirty="0"/>
              <a:t>Iteração 3: Gestão de Disciplinas</a:t>
            </a:r>
          </a:p>
          <a:p>
            <a:r>
              <a:rPr lang="pt-BR" sz="900" dirty="0"/>
              <a:t>Funcionalidade: Adicionar uma interface básica para cadastro e gerenciamento de disciplinas com melhorias incrementais.</a:t>
            </a:r>
          </a:p>
          <a:p>
            <a:r>
              <a:rPr lang="pt-BR" sz="900" dirty="0"/>
              <a:t>Entrega: Protótipo atualizado com funcionalidades de gerenciamento de disciplinas.</a:t>
            </a:r>
          </a:p>
          <a:p>
            <a:endParaRPr lang="pt-BR" sz="900" dirty="0"/>
          </a:p>
          <a:p>
            <a:r>
              <a:rPr lang="pt-BR" sz="900" b="1" dirty="0"/>
              <a:t>Iteração 4: Matrículas</a:t>
            </a:r>
          </a:p>
          <a:p>
            <a:r>
              <a:rPr lang="pt-BR" sz="900" dirty="0"/>
              <a:t>Funcionalidade: Implementar funcionalidades básicas de matrícula de estudantes nas disciplinas, incorporando melhorias contínuas.</a:t>
            </a:r>
          </a:p>
          <a:p>
            <a:r>
              <a:rPr lang="pt-BR" sz="900" dirty="0"/>
              <a:t>Entrega: Protótipo que inclui cadastro de estudantes e professores, gerenciamento de disciplinas e matrículas.</a:t>
            </a:r>
          </a:p>
          <a:p>
            <a:endParaRPr lang="pt-BR" sz="900" dirty="0"/>
          </a:p>
          <a:p>
            <a:r>
              <a:rPr lang="pt-BR" sz="900" b="1" dirty="0"/>
              <a:t>Iteração 5: Lançamento de Notas</a:t>
            </a:r>
          </a:p>
          <a:p>
            <a:r>
              <a:rPr lang="pt-BR" sz="900" dirty="0"/>
              <a:t>Funcionalidade: Adicionar lançamento de notas, fazendo ajustes finos em todas as funcionalidades.</a:t>
            </a:r>
          </a:p>
          <a:p>
            <a:r>
              <a:rPr lang="pt-BR" sz="900" dirty="0"/>
              <a:t>Entrega: Protótipo evoluído com todas as funcionalidades básicas e melhorias contínuas.</a:t>
            </a:r>
          </a:p>
          <a:p>
            <a:endParaRPr lang="pt-BR" sz="900" dirty="0"/>
          </a:p>
          <a:p>
            <a:r>
              <a:rPr lang="pt-BR" sz="900" b="1" dirty="0"/>
              <a:t>Iteração 6: Relatórios e Estatísticas</a:t>
            </a:r>
          </a:p>
          <a:p>
            <a:r>
              <a:rPr lang="pt-BR" sz="900" dirty="0"/>
              <a:t>Funcionalidade: Adicionar geração de relatórios e estatísticas acadêmicas.</a:t>
            </a:r>
          </a:p>
          <a:p>
            <a:r>
              <a:rPr lang="pt-BR" sz="900" dirty="0"/>
              <a:t>Entrega: Sistema que evoluiu ao longo de várias iterações e agora inclui todas as funcionalidades necessárias.</a:t>
            </a:r>
            <a:endParaRPr lang="pt-BR" sz="800" dirty="0"/>
          </a:p>
        </p:txBody>
      </p:sp>
    </p:spTree>
    <p:extLst>
      <p:ext uri="{BB962C8B-B14F-4D97-AF65-F5344CB8AC3E}">
        <p14:creationId xmlns:p14="http://schemas.microsoft.com/office/powerpoint/2010/main" val="6479702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Evolutivos </a:t>
            </a:r>
            <a:br>
              <a:rPr lang="pt-BR" sz="4400" dirty="0"/>
            </a:br>
            <a:r>
              <a:rPr lang="pt-BR" sz="4400" dirty="0"/>
              <a:t>(</a:t>
            </a:r>
            <a:r>
              <a:rPr lang="pt-BR" sz="4400" i="1" dirty="0"/>
              <a:t>RUP – </a:t>
            </a:r>
            <a:r>
              <a:rPr lang="pt-BR" sz="4400" i="1" dirty="0" err="1"/>
              <a:t>Rational</a:t>
            </a:r>
            <a:r>
              <a:rPr lang="pt-BR" sz="4400" i="1" dirty="0"/>
              <a:t> </a:t>
            </a:r>
            <a:r>
              <a:rPr lang="pt-BR" sz="4400" i="1" dirty="0" err="1"/>
              <a:t>Unified</a:t>
            </a:r>
            <a:r>
              <a:rPr lang="pt-BR" sz="4400" i="1" dirty="0"/>
              <a:t> </a:t>
            </a:r>
            <a:r>
              <a:rPr lang="pt-BR" sz="4400" i="1" dirty="0" err="1"/>
              <a:t>Process</a:t>
            </a:r>
            <a:r>
              <a:rPr lang="pt-BR" sz="4400" dirty="0"/>
              <a:t>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115203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Modelo do processo unificado da </a:t>
            </a:r>
            <a:r>
              <a:rPr lang="pt-BR" sz="2800" i="1" dirty="0" err="1"/>
              <a:t>Rational</a:t>
            </a:r>
            <a:r>
              <a:rPr lang="pt-BR" sz="2800" dirty="0"/>
              <a:t> (empresa hoje pertencente a IBM):</a:t>
            </a:r>
          </a:p>
          <a:p>
            <a:pPr lvl="2" algn="just"/>
            <a:r>
              <a:rPr lang="pt-BR" sz="2400" dirty="0"/>
              <a:t>Além de definir o processo em si, o faz para definição de responsabilidades, atividades, artefatos, fluxos de trabalho, entre outros);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Organizado em 2 dimensões (4 fases e 9 disciplinas, sendo essas as áreas dentro do processo);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Iterações ocorre ao longos das fases e também nas disciplinas;</a:t>
            </a:r>
          </a:p>
          <a:p>
            <a:pPr lvl="1" algn="just"/>
            <a:endParaRPr lang="pt-BR" sz="2800" dirty="0"/>
          </a:p>
          <a:p>
            <a:pPr lvl="1" algn="just"/>
            <a:endParaRPr lang="pt-BR" sz="2800" dirty="0"/>
          </a:p>
          <a:p>
            <a:pPr lvl="1" algn="just"/>
            <a:endParaRPr lang="pt-BR" sz="2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26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F587C3D-20F5-DA62-4623-7CB9FC8B9F41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21150579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Evolutivos </a:t>
            </a:r>
            <a:br>
              <a:rPr lang="pt-BR" sz="4400" dirty="0"/>
            </a:br>
            <a:r>
              <a:rPr lang="pt-BR" sz="4400" dirty="0"/>
              <a:t>(</a:t>
            </a:r>
            <a:r>
              <a:rPr lang="pt-BR" sz="4400" i="1" dirty="0"/>
              <a:t>RUP – </a:t>
            </a:r>
            <a:r>
              <a:rPr lang="pt-BR" sz="4400" i="1" dirty="0" err="1"/>
              <a:t>Rational</a:t>
            </a:r>
            <a:r>
              <a:rPr lang="pt-BR" sz="4400" i="1" dirty="0"/>
              <a:t> </a:t>
            </a:r>
            <a:r>
              <a:rPr lang="pt-BR" sz="4400" i="1" dirty="0" err="1"/>
              <a:t>Unified</a:t>
            </a:r>
            <a:r>
              <a:rPr lang="pt-BR" sz="4400" i="1" dirty="0"/>
              <a:t> </a:t>
            </a:r>
            <a:r>
              <a:rPr lang="pt-BR" sz="4400" i="1" dirty="0" err="1"/>
              <a:t>Process</a:t>
            </a:r>
            <a:r>
              <a:rPr lang="pt-BR" sz="4400" dirty="0"/>
              <a:t>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27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23D65DD-9FD7-BA20-DF54-7188D04C6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9185" y="1916462"/>
            <a:ext cx="6513629" cy="42284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A0D9B4F-F76C-F338-5AB3-99D029294526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28130458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Evolutivos </a:t>
            </a:r>
            <a:br>
              <a:rPr lang="pt-BR" sz="4400" dirty="0"/>
            </a:br>
            <a:r>
              <a:rPr lang="pt-BR" sz="4400" dirty="0"/>
              <a:t>(</a:t>
            </a:r>
            <a:r>
              <a:rPr lang="pt-BR" sz="4400" i="1" dirty="0"/>
              <a:t>RUP – </a:t>
            </a:r>
            <a:r>
              <a:rPr lang="pt-BR" sz="4400" i="1" dirty="0" err="1"/>
              <a:t>Rational</a:t>
            </a:r>
            <a:r>
              <a:rPr lang="pt-BR" sz="4400" i="1" dirty="0"/>
              <a:t> </a:t>
            </a:r>
            <a:r>
              <a:rPr lang="pt-BR" sz="4400" i="1" dirty="0" err="1"/>
              <a:t>Unified</a:t>
            </a:r>
            <a:r>
              <a:rPr lang="pt-BR" sz="4400" i="1" dirty="0"/>
              <a:t> </a:t>
            </a:r>
            <a:r>
              <a:rPr lang="pt-BR" sz="4400" i="1" dirty="0" err="1"/>
              <a:t>Process</a:t>
            </a:r>
            <a:r>
              <a:rPr lang="pt-BR" sz="4400" dirty="0"/>
              <a:t>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28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23D65DD-9FD7-BA20-DF54-7188D04C6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9185" y="1916462"/>
            <a:ext cx="6513629" cy="42284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1A3C9909-F501-D923-D737-7152A102A8DB}"/>
              </a:ext>
            </a:extLst>
          </p:cNvPr>
          <p:cNvSpPr/>
          <p:nvPr/>
        </p:nvSpPr>
        <p:spPr>
          <a:xfrm>
            <a:off x="6236677" y="2356338"/>
            <a:ext cx="621323" cy="342313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89E5DF8-2772-F975-272B-42CEAE94FA57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40006232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Evolutivos </a:t>
            </a:r>
            <a:br>
              <a:rPr lang="pt-BR" sz="4400" dirty="0"/>
            </a:br>
            <a:r>
              <a:rPr lang="pt-BR" sz="4400" dirty="0"/>
              <a:t>(Fases do RUP</a:t>
            </a:r>
            <a:r>
              <a:rPr lang="pt-BR" sz="4400" i="1" dirty="0"/>
              <a:t>)</a:t>
            </a:r>
            <a:endParaRPr lang="pt-BR" sz="4400" dirty="0"/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115203" cy="4102510"/>
          </a:xfrm>
          <a:prstGeom prst="rect">
            <a:avLst/>
          </a:prstGeom>
        </p:spPr>
        <p:txBody>
          <a:bodyPr vert="horz" lIns="0" tIns="45720" rIns="0" bIns="45720" rtlCol="0"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b="1" dirty="0"/>
              <a:t>Iniciação</a:t>
            </a:r>
            <a:r>
              <a:rPr lang="pt-BR" sz="2800" dirty="0"/>
              <a:t>: foco em um bom entendimento do problema e levantamento de requisitos;</a:t>
            </a:r>
          </a:p>
          <a:p>
            <a:pPr marL="201168" lvl="1" indent="0" algn="just">
              <a:buNone/>
            </a:pPr>
            <a:endParaRPr lang="pt-BR" sz="2800" dirty="0"/>
          </a:p>
          <a:p>
            <a:pPr lvl="1" algn="just"/>
            <a:r>
              <a:rPr lang="pt-BR" sz="2800" b="1" dirty="0"/>
              <a:t>Elaboração</a:t>
            </a:r>
            <a:r>
              <a:rPr lang="pt-BR" sz="2800" dirty="0"/>
              <a:t>: os objetivos desta fase são analisar o domínio do problema, estabelecer a arquitetura do sistema, refinar o plano do projeto e identificar seus maiores riscos. Assim, em termos do processo de desenvolvimento, o foco são as atividades de análise e projeto;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b="1" dirty="0"/>
              <a:t>Construção</a:t>
            </a:r>
            <a:r>
              <a:rPr lang="pt-BR" sz="2800" dirty="0"/>
              <a:t>: envolve o projeto detalhado de componentes, sua implementação e testes. Nesta fase, os componentes do sistema são desenvolvidos, integrados e testados;</a:t>
            </a:r>
          </a:p>
          <a:p>
            <a:pPr marL="201168" lvl="1" indent="0" algn="just">
              <a:buNone/>
            </a:pPr>
            <a:endParaRPr lang="pt-BR" sz="2800" dirty="0"/>
          </a:p>
          <a:p>
            <a:pPr lvl="1" algn="just"/>
            <a:r>
              <a:rPr lang="pt-BR" sz="2800" b="1" dirty="0"/>
              <a:t>Transição</a:t>
            </a:r>
            <a:r>
              <a:rPr lang="pt-BR" sz="2800" dirty="0"/>
              <a:t>: como o próprio nome indica, o propósito desta fase é fazer a transição do sistema do ambiente de desenvolvimento para o ambiente de produção. São feitos testes de sistema e de aceitação e a entrega do sistema aos seus usuários;</a:t>
            </a:r>
          </a:p>
          <a:p>
            <a:pPr lvl="1" algn="just"/>
            <a:endParaRPr lang="pt-BR" sz="2800" dirty="0"/>
          </a:p>
          <a:p>
            <a:pPr lvl="1" algn="just"/>
            <a:endParaRPr lang="pt-BR" sz="2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29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7BE1EFE-66BF-6932-C44E-BD87320CCE18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1707542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de Ciclo de Vida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927CB75-50DE-613D-D803-6F50E8CBB616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7411709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Mas como as atividades são encadeadas dentro do processo?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O modelo de ciclo de vida de software:</a:t>
            </a:r>
          </a:p>
          <a:p>
            <a:pPr lvl="2" algn="just"/>
            <a:r>
              <a:rPr lang="pt-BR" sz="2400" dirty="0"/>
              <a:t>É um “roteiro” que ajuda a percorrer uma série de passos previsíveis, mostrando quando devem ser executados e suas dependências;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3</a:t>
            </a:fld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0F47F48-ADC0-22EF-F4A0-8881E330489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006477" y="2266314"/>
            <a:ext cx="2733656" cy="2782254"/>
          </a:xfrm>
          <a:prstGeom prst="rect">
            <a:avLst/>
          </a:prstGeom>
        </p:spPr>
      </p:pic>
      <p:sp>
        <p:nvSpPr>
          <p:cNvPr id="13" name="Espaço Reservado para Rodapé 12">
            <a:extLst>
              <a:ext uri="{FF2B5EF4-FFF2-40B4-BE49-F238E27FC236}">
                <a16:creationId xmlns:a16="http://schemas.microsoft.com/office/drawing/2014/main" id="{DC6A50D5-A88F-580A-1BE7-24B654E67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</p:spTree>
    <p:extLst>
      <p:ext uri="{BB962C8B-B14F-4D97-AF65-F5344CB8AC3E}">
        <p14:creationId xmlns:p14="http://schemas.microsoft.com/office/powerpoint/2010/main" val="3455672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Prototipação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115203" cy="4102510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Muitas vezes cliente sabe apenas um conjunto geral de objetivos que o sistema precisa atender, não sendo capaz de identificar claramente funcionalidades e requisitos;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Etapas de requisitos do modelo podem ajudar, mas pode ocorrer de cliente só ter a dimensão do que está sendo construído quando colocado diante do sistema;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Desenhos ou “Imitações” do sistema que será construído;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Pode ser aplicado em etapas dos modelos apresentados;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b="1" dirty="0"/>
              <a:t>Necessário alinhamento de expectativas com cliente!</a:t>
            </a:r>
          </a:p>
          <a:p>
            <a:pPr lvl="1" algn="just"/>
            <a:endParaRPr lang="pt-BR" sz="2800" dirty="0"/>
          </a:p>
          <a:p>
            <a:pPr lvl="1" algn="just"/>
            <a:endParaRPr lang="pt-BR" sz="2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30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BB51BB7-B66E-D223-6AAD-BC9B8996D85E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37760991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Prototipação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31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pic>
        <p:nvPicPr>
          <p:cNvPr id="9218" name="Picture 2" descr="Prototipagem de Software. Uma estratégia concreta, simples e… | by Ricardo  Dias | Contexto Delimitado | Medium">
            <a:extLst>
              <a:ext uri="{FF2B5EF4-FFF2-40B4-BE49-F238E27FC236}">
                <a16:creationId xmlns:a16="http://schemas.microsoft.com/office/drawing/2014/main" id="{7A5AD89A-B6FA-1F3F-64A4-B1386A981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801" y="1825850"/>
            <a:ext cx="8324599" cy="43823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63FD66F6-CAC5-54B6-CB59-4B1D97E34814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24158872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Prototipação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32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3FD66F6-CAC5-54B6-CB59-4B1D97E34814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  <p:pic>
        <p:nvPicPr>
          <p:cNvPr id="7" name="Imagem 6" descr="Mulher posando para foto em frente a computador&#10;&#10;Descrição gerada automaticamente com confiança média">
            <a:extLst>
              <a:ext uri="{FF2B5EF4-FFF2-40B4-BE49-F238E27FC236}">
                <a16:creationId xmlns:a16="http://schemas.microsoft.com/office/drawing/2014/main" id="{D8834F32-2A39-184B-F9C8-73185DEA22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204" y="2065099"/>
            <a:ext cx="2287657" cy="40669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50114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Prototipação (aplicada ao modelo cascata)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33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5C3B540-D9B9-C858-0191-684DF2DB848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13166" y="1969394"/>
            <a:ext cx="6826627" cy="425835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71C91A1-4737-4F09-2676-E7E257C5221B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39271911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Prototipação (</a:t>
            </a:r>
            <a:r>
              <a:rPr lang="pt-BR" sz="4400" b="1" dirty="0">
                <a:solidFill>
                  <a:srgbClr val="0070C0"/>
                </a:solidFill>
              </a:rPr>
              <a:t>Vantagens</a:t>
            </a:r>
            <a:r>
              <a:rPr lang="pt-BR" sz="4400" dirty="0"/>
              <a:t>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115203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Validação mais eficaz dos requisitos, antecipando expectativas, feedback, economizando tempo e custo;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Redução de riscos;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Comunicação clara entre pessoas, buscando entendimento comum;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Pode servir para surgimento de novas ideias;</a:t>
            </a:r>
          </a:p>
          <a:p>
            <a:pPr lvl="1" algn="just"/>
            <a:endParaRPr lang="pt-BR" sz="2800" dirty="0"/>
          </a:p>
          <a:p>
            <a:pPr lvl="1" algn="just"/>
            <a:endParaRPr lang="pt-BR" sz="2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34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DE8937D-9F10-84F8-392B-0C74E5BBD067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13125232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Prototipação (</a:t>
            </a:r>
            <a:r>
              <a:rPr lang="pt-BR" sz="4400" b="1" dirty="0">
                <a:solidFill>
                  <a:srgbClr val="FF0000"/>
                </a:solidFill>
              </a:rPr>
              <a:t>Desvantagens</a:t>
            </a:r>
            <a:r>
              <a:rPr lang="pt-BR" sz="4400" dirty="0"/>
              <a:t>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115203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Usuários podem interpretar como o produto final:</a:t>
            </a:r>
          </a:p>
          <a:p>
            <a:pPr lvl="2" algn="just"/>
            <a:r>
              <a:rPr lang="pt-BR" sz="2400" dirty="0"/>
              <a:t>Pressão por entrega do produto;</a:t>
            </a:r>
          </a:p>
          <a:p>
            <a:pPr lvl="2" algn="just"/>
            <a:r>
              <a:rPr lang="pt-BR" sz="2400" dirty="0"/>
              <a:t>Pode ocorrer quebra de expectativa na entrega do software;</a:t>
            </a:r>
          </a:p>
          <a:p>
            <a:pPr lvl="1" algn="just"/>
            <a:endParaRPr lang="pt-BR" sz="2800" dirty="0"/>
          </a:p>
          <a:p>
            <a:pPr lvl="1" algn="just"/>
            <a:r>
              <a:rPr lang="pt-BR" sz="2800" dirty="0"/>
              <a:t>Difícil medir questões como performance, segurança, situações que envolvem integração com outros sistemas...;</a:t>
            </a:r>
          </a:p>
          <a:p>
            <a:pPr lvl="1" algn="just"/>
            <a:endParaRPr lang="pt-BR" sz="2800" dirty="0"/>
          </a:p>
          <a:p>
            <a:pPr lvl="1" algn="just"/>
            <a:endParaRPr lang="pt-BR" sz="2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35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B7EBE6D-2FF7-80BA-6569-9D71EA3186F7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9881496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pt-BR" sz="4400" dirty="0"/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958740" y="2803398"/>
            <a:ext cx="8335479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 algn="ctr">
              <a:buNone/>
            </a:pPr>
            <a:endParaRPr lang="pt-BR" sz="48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36</a:t>
            </a:fld>
            <a:endParaRPr lang="pt-BR" dirty="0"/>
          </a:p>
        </p:txBody>
      </p:sp>
      <p:sp>
        <p:nvSpPr>
          <p:cNvPr id="10" name="Espaço Reservado para Rodapé 12">
            <a:extLst>
              <a:ext uri="{FF2B5EF4-FFF2-40B4-BE49-F238E27FC236}">
                <a16:creationId xmlns:a16="http://schemas.microsoft.com/office/drawing/2014/main" id="{1FD0D954-AE8A-85E6-A9A6-15AC85DAC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2DD1A03-10B7-87FE-3AD0-7599FC725A30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31267549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4400" dirty="0"/>
              <a:t>Referências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958740" y="2803398"/>
            <a:ext cx="8335479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 algn="ctr">
              <a:buNone/>
            </a:pPr>
            <a:r>
              <a:rPr lang="pt-BR" sz="4800" dirty="0"/>
              <a:t>Este material foi baseado no produzido pelo professor Victorio Albani Carvalho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37</a:t>
            </a:fld>
            <a:endParaRPr lang="pt-BR" dirty="0"/>
          </a:p>
        </p:txBody>
      </p:sp>
      <p:sp>
        <p:nvSpPr>
          <p:cNvPr id="10" name="Espaço Reservado para Rodapé 12">
            <a:extLst>
              <a:ext uri="{FF2B5EF4-FFF2-40B4-BE49-F238E27FC236}">
                <a16:creationId xmlns:a16="http://schemas.microsoft.com/office/drawing/2014/main" id="{1FD0D954-AE8A-85E6-A9A6-15AC85DAC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408D4BE-F7FC-F56E-64D1-54215789C4D7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162707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Objetivo do Ciclo de Vida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927CB75-50DE-613D-D803-6F50E8CBB616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Fornecer uma estrutura bem definida para prover estabilidade, controle e organização no que diz respeito ao desenvolvimento de software, proporcionando melhorias em:</a:t>
            </a:r>
          </a:p>
          <a:p>
            <a:pPr lvl="2" algn="just"/>
            <a:r>
              <a:rPr lang="pt-BR" sz="2400" dirty="0"/>
              <a:t>Organização e planejamento;</a:t>
            </a:r>
          </a:p>
          <a:p>
            <a:pPr lvl="2" algn="just"/>
            <a:r>
              <a:rPr lang="pt-BR" sz="2400" dirty="0"/>
              <a:t>Gerenciamento de riscos;</a:t>
            </a:r>
          </a:p>
          <a:p>
            <a:pPr lvl="2" algn="just"/>
            <a:r>
              <a:rPr lang="pt-BR" sz="2400" dirty="0"/>
              <a:t>Qualidade e consistência;</a:t>
            </a:r>
          </a:p>
          <a:p>
            <a:pPr lvl="2" algn="just"/>
            <a:r>
              <a:rPr lang="pt-BR" sz="2400" dirty="0"/>
              <a:t>Previsibilidade e Controle de Custos;</a:t>
            </a:r>
          </a:p>
          <a:p>
            <a:pPr lvl="2" algn="just"/>
            <a:r>
              <a:rPr lang="pt-BR" sz="2400" dirty="0"/>
              <a:t>Melhoria contínua e documentação;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4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</p:spTree>
    <p:extLst>
      <p:ext uri="{BB962C8B-B14F-4D97-AF65-F5344CB8AC3E}">
        <p14:creationId xmlns:p14="http://schemas.microsoft.com/office/powerpoint/2010/main" val="1814666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do Ciclo de Vida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Sequenciais:</a:t>
            </a:r>
          </a:p>
          <a:p>
            <a:pPr lvl="2" algn="just"/>
            <a:r>
              <a:rPr lang="pt-BR" sz="2000" dirty="0"/>
              <a:t>Modelo em cascata;</a:t>
            </a:r>
          </a:p>
          <a:p>
            <a:pPr lvl="2" algn="just"/>
            <a:r>
              <a:rPr lang="pt-BR" sz="2000" dirty="0"/>
              <a:t>Modelo em V;</a:t>
            </a:r>
          </a:p>
          <a:p>
            <a:pPr lvl="2" algn="just"/>
            <a:endParaRPr lang="pt-BR" sz="2000" dirty="0"/>
          </a:p>
          <a:p>
            <a:pPr lvl="1" algn="just"/>
            <a:r>
              <a:rPr lang="pt-BR" sz="2800" dirty="0"/>
              <a:t>Incrementais</a:t>
            </a:r>
            <a:r>
              <a:rPr lang="pt-BR" sz="2400" dirty="0"/>
              <a:t>:</a:t>
            </a:r>
          </a:p>
          <a:p>
            <a:pPr lvl="2" algn="just"/>
            <a:r>
              <a:rPr lang="pt-BR" sz="2000" dirty="0"/>
              <a:t>Modelo incremental;</a:t>
            </a:r>
          </a:p>
          <a:p>
            <a:pPr lvl="2" algn="just"/>
            <a:r>
              <a:rPr lang="pt-BR" sz="2000" dirty="0"/>
              <a:t>Modelo RAD (</a:t>
            </a:r>
            <a:r>
              <a:rPr lang="pt-BR" sz="2000" i="1" dirty="0" err="1"/>
              <a:t>Rapid</a:t>
            </a:r>
            <a:r>
              <a:rPr lang="pt-BR" sz="2000" i="1" dirty="0"/>
              <a:t> </a:t>
            </a:r>
            <a:r>
              <a:rPr lang="pt-BR" sz="2000" i="1" dirty="0" err="1"/>
              <a:t>Application</a:t>
            </a:r>
            <a:r>
              <a:rPr lang="pt-BR" sz="2000" i="1" dirty="0"/>
              <a:t> </a:t>
            </a:r>
            <a:r>
              <a:rPr lang="pt-BR" sz="2000" i="1" dirty="0" err="1"/>
              <a:t>Development</a:t>
            </a:r>
            <a:r>
              <a:rPr lang="pt-BR" sz="2000" dirty="0"/>
              <a:t>);</a:t>
            </a:r>
          </a:p>
          <a:p>
            <a:pPr lvl="2" algn="just"/>
            <a:endParaRPr lang="pt-BR" sz="2000" dirty="0"/>
          </a:p>
          <a:p>
            <a:pPr lvl="1" algn="just"/>
            <a:r>
              <a:rPr lang="pt-BR" sz="2800" dirty="0"/>
              <a:t>Evolutivos</a:t>
            </a:r>
            <a:r>
              <a:rPr lang="pt-BR" sz="2400" dirty="0"/>
              <a:t>:</a:t>
            </a:r>
          </a:p>
          <a:p>
            <a:pPr lvl="2" algn="just"/>
            <a:r>
              <a:rPr lang="pt-BR" sz="2000" dirty="0"/>
              <a:t>Modelo em Espiral;</a:t>
            </a:r>
          </a:p>
          <a:p>
            <a:pPr lvl="2" algn="just"/>
            <a:r>
              <a:rPr lang="pt-BR" sz="2000" dirty="0"/>
              <a:t>Modelo do Processo Unificado (RUP);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5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AA1CE69-85CC-F1EC-C6F7-D581C7E3DBF1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1342928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Sequenciais (Cascata)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81C09FC-A5F2-DDDA-210E-7353063737E6}"/>
              </a:ext>
            </a:extLst>
          </p:cNvPr>
          <p:cNvSpPr txBox="1">
            <a:spLocks noChangeArrowheads="1"/>
          </p:cNvSpPr>
          <p:nvPr/>
        </p:nvSpPr>
        <p:spPr>
          <a:xfrm>
            <a:off x="1097280" y="1954161"/>
            <a:ext cx="10058400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dirty="0"/>
              <a:t>Primeiro modelo de ciclo de vida criado:</a:t>
            </a:r>
            <a:endParaRPr lang="pt-BR" sz="1600" dirty="0"/>
          </a:p>
          <a:p>
            <a:pPr lvl="2" algn="just"/>
            <a:r>
              <a:rPr lang="pt-BR" sz="2400" dirty="0"/>
              <a:t>Criado em 1970 por Winston W. Royce;</a:t>
            </a:r>
          </a:p>
          <a:p>
            <a:pPr lvl="2" algn="just"/>
            <a:r>
              <a:rPr lang="pt-BR" sz="2400" dirty="0"/>
              <a:t>Abordar a complexidade do software de maneira sequencial, dividindo o processo em fases claras e estruturadas.</a:t>
            </a:r>
          </a:p>
          <a:p>
            <a:pPr lvl="2" algn="just"/>
            <a:r>
              <a:rPr lang="pt-BR" sz="2400" dirty="0"/>
              <a:t>Uma fase só inicia com a conclusão da etapa anterior;</a:t>
            </a:r>
          </a:p>
          <a:p>
            <a:pPr lvl="2" algn="just"/>
            <a:r>
              <a:rPr lang="pt-BR" sz="2400" dirty="0"/>
              <a:t>É permitido retorno à fase anterior para correção;</a:t>
            </a:r>
          </a:p>
          <a:p>
            <a:pPr lvl="2" algn="just"/>
            <a:r>
              <a:rPr lang="pt-BR" sz="2400" dirty="0"/>
              <a:t>Cada fase serve como base aprovada e documentada para o passo seguinte, facilitando a gerência de configuração.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6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904548B-4715-4B51-20A8-D20BBA5DBAD1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3274681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Sequenciais (Cascata - Fases)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7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grpSp>
        <p:nvGrpSpPr>
          <p:cNvPr id="5" name="Grupo 18">
            <a:extLst>
              <a:ext uri="{FF2B5EF4-FFF2-40B4-BE49-F238E27FC236}">
                <a16:creationId xmlns:a16="http://schemas.microsoft.com/office/drawing/2014/main" id="{5AD6281D-4C8D-A1A4-5AAB-562753D18D11}"/>
              </a:ext>
            </a:extLst>
          </p:cNvPr>
          <p:cNvGrpSpPr/>
          <p:nvPr/>
        </p:nvGrpSpPr>
        <p:grpSpPr>
          <a:xfrm>
            <a:off x="3569551" y="2101297"/>
            <a:ext cx="5694876" cy="3788405"/>
            <a:chOff x="1071538" y="1643050"/>
            <a:chExt cx="6500858" cy="4572032"/>
          </a:xfrm>
          <a:solidFill>
            <a:srgbClr val="C00000"/>
          </a:solidFill>
        </p:grpSpPr>
        <p:sp>
          <p:nvSpPr>
            <p:cNvPr id="10" name="Retângulo de cantos arredondados 5">
              <a:extLst>
                <a:ext uri="{FF2B5EF4-FFF2-40B4-BE49-F238E27FC236}">
                  <a16:creationId xmlns:a16="http://schemas.microsoft.com/office/drawing/2014/main" id="{C56A2855-706F-E98A-83D8-202B57CF1434}"/>
                </a:ext>
              </a:extLst>
            </p:cNvPr>
            <p:cNvSpPr/>
            <p:nvPr/>
          </p:nvSpPr>
          <p:spPr>
            <a:xfrm>
              <a:off x="1071538" y="1643050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Análise e Especificação de Requisitos</a:t>
              </a:r>
            </a:p>
          </p:txBody>
        </p:sp>
        <p:sp>
          <p:nvSpPr>
            <p:cNvPr id="12" name="Retângulo de cantos arredondados 6">
              <a:extLst>
                <a:ext uri="{FF2B5EF4-FFF2-40B4-BE49-F238E27FC236}">
                  <a16:creationId xmlns:a16="http://schemas.microsoft.com/office/drawing/2014/main" id="{73D595FF-CDA0-F909-5B86-92D01C25764E}"/>
                </a:ext>
              </a:extLst>
            </p:cNvPr>
            <p:cNvSpPr/>
            <p:nvPr/>
          </p:nvSpPr>
          <p:spPr>
            <a:xfrm>
              <a:off x="2250265" y="2571744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Projeto</a:t>
              </a:r>
            </a:p>
          </p:txBody>
        </p:sp>
        <p:sp>
          <p:nvSpPr>
            <p:cNvPr id="13" name="Retângulo de cantos arredondados 7">
              <a:extLst>
                <a:ext uri="{FF2B5EF4-FFF2-40B4-BE49-F238E27FC236}">
                  <a16:creationId xmlns:a16="http://schemas.microsoft.com/office/drawing/2014/main" id="{B6533D30-1922-B221-27F2-B56AD0A474F0}"/>
                </a:ext>
              </a:extLst>
            </p:cNvPr>
            <p:cNvSpPr/>
            <p:nvPr/>
          </p:nvSpPr>
          <p:spPr>
            <a:xfrm>
              <a:off x="3428992" y="3500438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Implementação de Testes de Unidade</a:t>
              </a:r>
            </a:p>
          </p:txBody>
        </p:sp>
        <p:sp>
          <p:nvSpPr>
            <p:cNvPr id="14" name="Retângulo de cantos arredondados 8">
              <a:extLst>
                <a:ext uri="{FF2B5EF4-FFF2-40B4-BE49-F238E27FC236}">
                  <a16:creationId xmlns:a16="http://schemas.microsoft.com/office/drawing/2014/main" id="{D2DBA67A-0F22-0D47-AB7F-FFC1E8AF661B}"/>
                </a:ext>
              </a:extLst>
            </p:cNvPr>
            <p:cNvSpPr/>
            <p:nvPr/>
          </p:nvSpPr>
          <p:spPr>
            <a:xfrm>
              <a:off x="4607719" y="4429132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Testes</a:t>
              </a:r>
            </a:p>
          </p:txBody>
        </p:sp>
        <p:sp>
          <p:nvSpPr>
            <p:cNvPr id="15" name="Retângulo de cantos arredondados 9">
              <a:extLst>
                <a:ext uri="{FF2B5EF4-FFF2-40B4-BE49-F238E27FC236}">
                  <a16:creationId xmlns:a16="http://schemas.microsoft.com/office/drawing/2014/main" id="{B4437D97-3798-F791-4B5A-66514CE307AE}"/>
                </a:ext>
              </a:extLst>
            </p:cNvPr>
            <p:cNvSpPr/>
            <p:nvPr/>
          </p:nvSpPr>
          <p:spPr>
            <a:xfrm>
              <a:off x="5786446" y="5357826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dirty="0"/>
                <a:t>Entrega e Implantação</a:t>
              </a:r>
            </a:p>
          </p:txBody>
        </p:sp>
        <p:sp>
          <p:nvSpPr>
            <p:cNvPr id="16" name="Seta para baixo 10">
              <a:extLst>
                <a:ext uri="{FF2B5EF4-FFF2-40B4-BE49-F238E27FC236}">
                  <a16:creationId xmlns:a16="http://schemas.microsoft.com/office/drawing/2014/main" id="{E47A3F81-4CE6-E790-18AE-310DE2B0E48D}"/>
                </a:ext>
              </a:extLst>
            </p:cNvPr>
            <p:cNvSpPr/>
            <p:nvPr/>
          </p:nvSpPr>
          <p:spPr>
            <a:xfrm rot="18787697">
              <a:off x="3044517" y="191949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eta para baixo 11">
              <a:extLst>
                <a:ext uri="{FF2B5EF4-FFF2-40B4-BE49-F238E27FC236}">
                  <a16:creationId xmlns:a16="http://schemas.microsoft.com/office/drawing/2014/main" id="{112E9E2F-7420-AAAF-8086-07CDF54AE393}"/>
                </a:ext>
              </a:extLst>
            </p:cNvPr>
            <p:cNvSpPr/>
            <p:nvPr/>
          </p:nvSpPr>
          <p:spPr>
            <a:xfrm rot="18787697">
              <a:off x="4258963" y="2919622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Seta para baixo 12">
              <a:extLst>
                <a:ext uri="{FF2B5EF4-FFF2-40B4-BE49-F238E27FC236}">
                  <a16:creationId xmlns:a16="http://schemas.microsoft.com/office/drawing/2014/main" id="{76CF8D26-71E7-940D-F946-E6967DDA20E8}"/>
                </a:ext>
              </a:extLst>
            </p:cNvPr>
            <p:cNvSpPr/>
            <p:nvPr/>
          </p:nvSpPr>
          <p:spPr>
            <a:xfrm rot="18787697">
              <a:off x="5401971" y="3776879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Seta para baixo 13">
              <a:extLst>
                <a:ext uri="{FF2B5EF4-FFF2-40B4-BE49-F238E27FC236}">
                  <a16:creationId xmlns:a16="http://schemas.microsoft.com/office/drawing/2014/main" id="{B33C0714-E2E1-DA34-2060-81E4E967AD75}"/>
                </a:ext>
              </a:extLst>
            </p:cNvPr>
            <p:cNvSpPr/>
            <p:nvPr/>
          </p:nvSpPr>
          <p:spPr>
            <a:xfrm rot="18787697">
              <a:off x="6616418" y="477701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Seta para baixo 14">
              <a:extLst>
                <a:ext uri="{FF2B5EF4-FFF2-40B4-BE49-F238E27FC236}">
                  <a16:creationId xmlns:a16="http://schemas.microsoft.com/office/drawing/2014/main" id="{55624D1A-02FB-172E-29F1-FEA11C177DFA}"/>
                </a:ext>
              </a:extLst>
            </p:cNvPr>
            <p:cNvSpPr/>
            <p:nvPr/>
          </p:nvSpPr>
          <p:spPr>
            <a:xfrm rot="8256395">
              <a:off x="1612781" y="263654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Seta para baixo 15">
              <a:extLst>
                <a:ext uri="{FF2B5EF4-FFF2-40B4-BE49-F238E27FC236}">
                  <a16:creationId xmlns:a16="http://schemas.microsoft.com/office/drawing/2014/main" id="{84311BBE-FB41-8776-E46F-E323A0C91A85}"/>
                </a:ext>
              </a:extLst>
            </p:cNvPr>
            <p:cNvSpPr/>
            <p:nvPr/>
          </p:nvSpPr>
          <p:spPr>
            <a:xfrm rot="8256395">
              <a:off x="2755790" y="3565236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Seta para baixo 16">
              <a:extLst>
                <a:ext uri="{FF2B5EF4-FFF2-40B4-BE49-F238E27FC236}">
                  <a16:creationId xmlns:a16="http://schemas.microsoft.com/office/drawing/2014/main" id="{D6D21360-DE2E-10C9-0096-145732DCF756}"/>
                </a:ext>
              </a:extLst>
            </p:cNvPr>
            <p:cNvSpPr/>
            <p:nvPr/>
          </p:nvSpPr>
          <p:spPr>
            <a:xfrm rot="8256395">
              <a:off x="3970235" y="449393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Seta para baixo 17">
              <a:extLst>
                <a:ext uri="{FF2B5EF4-FFF2-40B4-BE49-F238E27FC236}">
                  <a16:creationId xmlns:a16="http://schemas.microsoft.com/office/drawing/2014/main" id="{69885B0A-F86A-491C-0C37-6A797A8DA847}"/>
                </a:ext>
              </a:extLst>
            </p:cNvPr>
            <p:cNvSpPr/>
            <p:nvPr/>
          </p:nvSpPr>
          <p:spPr>
            <a:xfrm rot="8256395">
              <a:off x="5113242" y="5422624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CBA67D31-221A-4662-6F84-356A9F0D64D8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678506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Sequenciais (Cascata - Fases)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8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36154" y="5568831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grpSp>
        <p:nvGrpSpPr>
          <p:cNvPr id="5" name="Grupo 18">
            <a:extLst>
              <a:ext uri="{FF2B5EF4-FFF2-40B4-BE49-F238E27FC236}">
                <a16:creationId xmlns:a16="http://schemas.microsoft.com/office/drawing/2014/main" id="{5AD6281D-4C8D-A1A4-5AAB-562753D18D11}"/>
              </a:ext>
            </a:extLst>
          </p:cNvPr>
          <p:cNvGrpSpPr/>
          <p:nvPr/>
        </p:nvGrpSpPr>
        <p:grpSpPr>
          <a:xfrm>
            <a:off x="8248269" y="2582300"/>
            <a:ext cx="3827711" cy="2460702"/>
            <a:chOff x="1071538" y="1643050"/>
            <a:chExt cx="6500858" cy="4572032"/>
          </a:xfrm>
          <a:solidFill>
            <a:srgbClr val="C00000"/>
          </a:solidFill>
        </p:grpSpPr>
        <p:sp>
          <p:nvSpPr>
            <p:cNvPr id="10" name="Retângulo de cantos arredondados 5">
              <a:extLst>
                <a:ext uri="{FF2B5EF4-FFF2-40B4-BE49-F238E27FC236}">
                  <a16:creationId xmlns:a16="http://schemas.microsoft.com/office/drawing/2014/main" id="{C56A2855-706F-E98A-83D8-202B57CF1434}"/>
                </a:ext>
              </a:extLst>
            </p:cNvPr>
            <p:cNvSpPr/>
            <p:nvPr/>
          </p:nvSpPr>
          <p:spPr>
            <a:xfrm>
              <a:off x="1071538" y="1643050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Análise e Especificação de Requisitos</a:t>
              </a:r>
            </a:p>
          </p:txBody>
        </p:sp>
        <p:sp>
          <p:nvSpPr>
            <p:cNvPr id="12" name="Retângulo de cantos arredondados 6">
              <a:extLst>
                <a:ext uri="{FF2B5EF4-FFF2-40B4-BE49-F238E27FC236}">
                  <a16:creationId xmlns:a16="http://schemas.microsoft.com/office/drawing/2014/main" id="{73D595FF-CDA0-F909-5B86-92D01C25764E}"/>
                </a:ext>
              </a:extLst>
            </p:cNvPr>
            <p:cNvSpPr/>
            <p:nvPr/>
          </p:nvSpPr>
          <p:spPr>
            <a:xfrm>
              <a:off x="2250265" y="2571744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Projeto</a:t>
              </a:r>
            </a:p>
          </p:txBody>
        </p:sp>
        <p:sp>
          <p:nvSpPr>
            <p:cNvPr id="13" name="Retângulo de cantos arredondados 7">
              <a:extLst>
                <a:ext uri="{FF2B5EF4-FFF2-40B4-BE49-F238E27FC236}">
                  <a16:creationId xmlns:a16="http://schemas.microsoft.com/office/drawing/2014/main" id="{B6533D30-1922-B221-27F2-B56AD0A474F0}"/>
                </a:ext>
              </a:extLst>
            </p:cNvPr>
            <p:cNvSpPr/>
            <p:nvPr/>
          </p:nvSpPr>
          <p:spPr>
            <a:xfrm>
              <a:off x="3428992" y="3500438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Implementação de Testes de Unidade</a:t>
              </a:r>
            </a:p>
          </p:txBody>
        </p:sp>
        <p:sp>
          <p:nvSpPr>
            <p:cNvPr id="14" name="Retângulo de cantos arredondados 8">
              <a:extLst>
                <a:ext uri="{FF2B5EF4-FFF2-40B4-BE49-F238E27FC236}">
                  <a16:creationId xmlns:a16="http://schemas.microsoft.com/office/drawing/2014/main" id="{D2DBA67A-0F22-0D47-AB7F-FFC1E8AF661B}"/>
                </a:ext>
              </a:extLst>
            </p:cNvPr>
            <p:cNvSpPr/>
            <p:nvPr/>
          </p:nvSpPr>
          <p:spPr>
            <a:xfrm>
              <a:off x="4607719" y="4429132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400" dirty="0"/>
                <a:t>Testes</a:t>
              </a:r>
              <a:endParaRPr lang="pt-BR" sz="1600" dirty="0"/>
            </a:p>
          </p:txBody>
        </p:sp>
        <p:sp>
          <p:nvSpPr>
            <p:cNvPr id="15" name="Retângulo de cantos arredondados 9">
              <a:extLst>
                <a:ext uri="{FF2B5EF4-FFF2-40B4-BE49-F238E27FC236}">
                  <a16:creationId xmlns:a16="http://schemas.microsoft.com/office/drawing/2014/main" id="{B4437D97-3798-F791-4B5A-66514CE307AE}"/>
                </a:ext>
              </a:extLst>
            </p:cNvPr>
            <p:cNvSpPr/>
            <p:nvPr/>
          </p:nvSpPr>
          <p:spPr>
            <a:xfrm>
              <a:off x="5786446" y="5357826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Entrega e Implantação</a:t>
              </a:r>
            </a:p>
          </p:txBody>
        </p:sp>
        <p:sp>
          <p:nvSpPr>
            <p:cNvPr id="16" name="Seta para baixo 10">
              <a:extLst>
                <a:ext uri="{FF2B5EF4-FFF2-40B4-BE49-F238E27FC236}">
                  <a16:creationId xmlns:a16="http://schemas.microsoft.com/office/drawing/2014/main" id="{E47A3F81-4CE6-E790-18AE-310DE2B0E48D}"/>
                </a:ext>
              </a:extLst>
            </p:cNvPr>
            <p:cNvSpPr/>
            <p:nvPr/>
          </p:nvSpPr>
          <p:spPr>
            <a:xfrm rot="18787697">
              <a:off x="3044517" y="191949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eta para baixo 11">
              <a:extLst>
                <a:ext uri="{FF2B5EF4-FFF2-40B4-BE49-F238E27FC236}">
                  <a16:creationId xmlns:a16="http://schemas.microsoft.com/office/drawing/2014/main" id="{112E9E2F-7420-AAAF-8086-07CDF54AE393}"/>
                </a:ext>
              </a:extLst>
            </p:cNvPr>
            <p:cNvSpPr/>
            <p:nvPr/>
          </p:nvSpPr>
          <p:spPr>
            <a:xfrm rot="18787697">
              <a:off x="4258963" y="2919622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Seta para baixo 12">
              <a:extLst>
                <a:ext uri="{FF2B5EF4-FFF2-40B4-BE49-F238E27FC236}">
                  <a16:creationId xmlns:a16="http://schemas.microsoft.com/office/drawing/2014/main" id="{76CF8D26-71E7-940D-F946-E6967DDA20E8}"/>
                </a:ext>
              </a:extLst>
            </p:cNvPr>
            <p:cNvSpPr/>
            <p:nvPr/>
          </p:nvSpPr>
          <p:spPr>
            <a:xfrm rot="18787697">
              <a:off x="5401971" y="3776879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Seta para baixo 13">
              <a:extLst>
                <a:ext uri="{FF2B5EF4-FFF2-40B4-BE49-F238E27FC236}">
                  <a16:creationId xmlns:a16="http://schemas.microsoft.com/office/drawing/2014/main" id="{B33C0714-E2E1-DA34-2060-81E4E967AD75}"/>
                </a:ext>
              </a:extLst>
            </p:cNvPr>
            <p:cNvSpPr/>
            <p:nvPr/>
          </p:nvSpPr>
          <p:spPr>
            <a:xfrm rot="18787697">
              <a:off x="6616418" y="477701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Seta para baixo 14">
              <a:extLst>
                <a:ext uri="{FF2B5EF4-FFF2-40B4-BE49-F238E27FC236}">
                  <a16:creationId xmlns:a16="http://schemas.microsoft.com/office/drawing/2014/main" id="{55624D1A-02FB-172E-29F1-FEA11C177DFA}"/>
                </a:ext>
              </a:extLst>
            </p:cNvPr>
            <p:cNvSpPr/>
            <p:nvPr/>
          </p:nvSpPr>
          <p:spPr>
            <a:xfrm rot="8256395">
              <a:off x="1612781" y="263654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Seta para baixo 15">
              <a:extLst>
                <a:ext uri="{FF2B5EF4-FFF2-40B4-BE49-F238E27FC236}">
                  <a16:creationId xmlns:a16="http://schemas.microsoft.com/office/drawing/2014/main" id="{84311BBE-FB41-8776-E46F-E323A0C91A85}"/>
                </a:ext>
              </a:extLst>
            </p:cNvPr>
            <p:cNvSpPr/>
            <p:nvPr/>
          </p:nvSpPr>
          <p:spPr>
            <a:xfrm rot="8256395">
              <a:off x="2755790" y="3565236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Seta para baixo 16">
              <a:extLst>
                <a:ext uri="{FF2B5EF4-FFF2-40B4-BE49-F238E27FC236}">
                  <a16:creationId xmlns:a16="http://schemas.microsoft.com/office/drawing/2014/main" id="{D6D21360-DE2E-10C9-0096-145732DCF756}"/>
                </a:ext>
              </a:extLst>
            </p:cNvPr>
            <p:cNvSpPr/>
            <p:nvPr/>
          </p:nvSpPr>
          <p:spPr>
            <a:xfrm rot="8256395">
              <a:off x="3970235" y="449393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Seta para baixo 17">
              <a:extLst>
                <a:ext uri="{FF2B5EF4-FFF2-40B4-BE49-F238E27FC236}">
                  <a16:creationId xmlns:a16="http://schemas.microsoft.com/office/drawing/2014/main" id="{69885B0A-F86A-491C-0C37-6A797A8DA847}"/>
                </a:ext>
              </a:extLst>
            </p:cNvPr>
            <p:cNvSpPr/>
            <p:nvPr/>
          </p:nvSpPr>
          <p:spPr>
            <a:xfrm rot="8256395">
              <a:off x="5113242" y="5422624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Rectangle 3">
            <a:extLst>
              <a:ext uri="{FF2B5EF4-FFF2-40B4-BE49-F238E27FC236}">
                <a16:creationId xmlns:a16="http://schemas.microsoft.com/office/drawing/2014/main" id="{DA2CEE4C-AD8E-4499-362B-4117B7B37C3A}"/>
              </a:ext>
            </a:extLst>
          </p:cNvPr>
          <p:cNvSpPr txBox="1">
            <a:spLocks noChangeArrowheads="1"/>
          </p:cNvSpPr>
          <p:nvPr/>
        </p:nvSpPr>
        <p:spPr>
          <a:xfrm>
            <a:off x="833092" y="1980084"/>
            <a:ext cx="6908809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b="1" dirty="0"/>
              <a:t>Fase: Análise e Especificações de Requisitos</a:t>
            </a:r>
            <a:endParaRPr lang="pt-BR" sz="1600" b="1" dirty="0"/>
          </a:p>
          <a:p>
            <a:pPr lvl="2" algn="just"/>
            <a:r>
              <a:rPr lang="pt-BR" sz="2400" dirty="0"/>
              <a:t>Nesta fase são estabelecidas as funções, restrições e objetivos do sistema;</a:t>
            </a:r>
          </a:p>
          <a:p>
            <a:pPr lvl="2" algn="just"/>
            <a:r>
              <a:rPr lang="pt-BR" sz="2400" dirty="0"/>
              <a:t>Fase em que o analista compreende o domínio do problema proposto (regras de negócio);</a:t>
            </a:r>
          </a:p>
          <a:p>
            <a:pPr lvl="2" algn="just"/>
            <a:r>
              <a:rPr lang="pt-BR" sz="2400" dirty="0"/>
              <a:t>Os requisitos devem ser documentados e revistos com o cliente;</a:t>
            </a:r>
          </a:p>
          <a:p>
            <a:pPr lvl="2" algn="just"/>
            <a:r>
              <a:rPr lang="pt-BR" sz="2400" dirty="0"/>
              <a:t>Levantados requisitos mais amplos, como: hardware, pessoas e softwares necessários;</a:t>
            </a:r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0534E7D2-AF23-B325-B25B-684F9B0ED868}"/>
              </a:ext>
            </a:extLst>
          </p:cNvPr>
          <p:cNvCxnSpPr>
            <a:cxnSpLocks/>
          </p:cNvCxnSpPr>
          <p:nvPr/>
        </p:nvCxnSpPr>
        <p:spPr>
          <a:xfrm flipH="1">
            <a:off x="9299838" y="1980084"/>
            <a:ext cx="936286" cy="60221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7" name="Espaço Reservado para Rodapé 12">
            <a:extLst>
              <a:ext uri="{FF2B5EF4-FFF2-40B4-BE49-F238E27FC236}">
                <a16:creationId xmlns:a16="http://schemas.microsoft.com/office/drawing/2014/main" id="{2394FA70-BBF1-7233-FAE1-6B74B15E8202}"/>
              </a:ext>
            </a:extLst>
          </p:cNvPr>
          <p:cNvSpPr txBox="1">
            <a:spLocks/>
          </p:cNvSpPr>
          <p:nvPr/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Análise de sistemas – modelos de ciclo de vida de software</a:t>
            </a:r>
            <a:endParaRPr lang="pt-BR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AA33DF23-0C48-1629-F21F-452D059380D1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2348640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16773-531C-C285-66B6-3F64B1727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Modelos Sequenciais (Cascata - Fases)</a:t>
            </a:r>
          </a:p>
        </p:txBody>
      </p:sp>
      <p:pic>
        <p:nvPicPr>
          <p:cNvPr id="9" name="Espaço Reservado para Conteúdo 8" descr="Texto&#10;&#10;Descrição gerada automaticamente">
            <a:extLst>
              <a:ext uri="{FF2B5EF4-FFF2-40B4-BE49-F238E27FC236}">
                <a16:creationId xmlns:a16="http://schemas.microsoft.com/office/drawing/2014/main" id="{686E3D92-5664-74B9-C465-785122B02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4968" y="198113"/>
            <a:ext cx="1641012" cy="656984"/>
          </a:xfr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DA49C9E6-BA94-35DB-4438-5B09040698B4}"/>
              </a:ext>
            </a:extLst>
          </p:cNvPr>
          <p:cNvSpPr/>
          <p:nvPr/>
        </p:nvSpPr>
        <p:spPr>
          <a:xfrm>
            <a:off x="0" y="0"/>
            <a:ext cx="540774" cy="633197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D5F40D-BAE4-4896-D95B-4AAD3CAFD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D19D7-7621-4360-BE6A-EFBE9AACFF40}" type="datetime1">
              <a:rPr lang="pt-BR" smtClean="0"/>
              <a:t>14/08/2024</a:t>
            </a:fld>
            <a:endParaRPr lang="pt-BR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1D1AC5A-7FEA-1229-4E6B-D05B4E4A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00323-DD4E-4CB6-9B3F-06AB3415F4B8}" type="slidenum">
              <a:rPr lang="pt-BR" smtClean="0"/>
              <a:t>9</a:t>
            </a:fld>
            <a:endParaRPr lang="pt-BR" dirty="0"/>
          </a:p>
        </p:txBody>
      </p:sp>
      <p:sp>
        <p:nvSpPr>
          <p:cNvPr id="11" name="Espaço Reservado para Rodapé 12">
            <a:extLst>
              <a:ext uri="{FF2B5EF4-FFF2-40B4-BE49-F238E27FC236}">
                <a16:creationId xmlns:a16="http://schemas.microsoft.com/office/drawing/2014/main" id="{F3641E47-8B26-039E-F76E-EC96F0BC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36154" y="5568831"/>
            <a:ext cx="4822804" cy="365125"/>
          </a:xfrm>
        </p:spPr>
        <p:txBody>
          <a:bodyPr/>
          <a:lstStyle/>
          <a:p>
            <a:r>
              <a:rPr lang="pt-BR" dirty="0"/>
              <a:t>Análise de sistemas – modelos de ciclo de vida de software</a:t>
            </a:r>
          </a:p>
        </p:txBody>
      </p:sp>
      <p:grpSp>
        <p:nvGrpSpPr>
          <p:cNvPr id="5" name="Grupo 18">
            <a:extLst>
              <a:ext uri="{FF2B5EF4-FFF2-40B4-BE49-F238E27FC236}">
                <a16:creationId xmlns:a16="http://schemas.microsoft.com/office/drawing/2014/main" id="{5AD6281D-4C8D-A1A4-5AAB-562753D18D11}"/>
              </a:ext>
            </a:extLst>
          </p:cNvPr>
          <p:cNvGrpSpPr/>
          <p:nvPr/>
        </p:nvGrpSpPr>
        <p:grpSpPr>
          <a:xfrm>
            <a:off x="8248269" y="2582300"/>
            <a:ext cx="3827711" cy="2460702"/>
            <a:chOff x="1071538" y="1643050"/>
            <a:chExt cx="6500858" cy="4572032"/>
          </a:xfrm>
          <a:solidFill>
            <a:srgbClr val="C00000"/>
          </a:solidFill>
        </p:grpSpPr>
        <p:sp>
          <p:nvSpPr>
            <p:cNvPr id="10" name="Retângulo de cantos arredondados 5">
              <a:extLst>
                <a:ext uri="{FF2B5EF4-FFF2-40B4-BE49-F238E27FC236}">
                  <a16:creationId xmlns:a16="http://schemas.microsoft.com/office/drawing/2014/main" id="{C56A2855-706F-E98A-83D8-202B57CF1434}"/>
                </a:ext>
              </a:extLst>
            </p:cNvPr>
            <p:cNvSpPr/>
            <p:nvPr/>
          </p:nvSpPr>
          <p:spPr>
            <a:xfrm>
              <a:off x="1071538" y="1643050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Análise e Especificação de Requisitos</a:t>
              </a:r>
            </a:p>
          </p:txBody>
        </p:sp>
        <p:sp>
          <p:nvSpPr>
            <p:cNvPr id="12" name="Retângulo de cantos arredondados 6">
              <a:extLst>
                <a:ext uri="{FF2B5EF4-FFF2-40B4-BE49-F238E27FC236}">
                  <a16:creationId xmlns:a16="http://schemas.microsoft.com/office/drawing/2014/main" id="{73D595FF-CDA0-F909-5B86-92D01C25764E}"/>
                </a:ext>
              </a:extLst>
            </p:cNvPr>
            <p:cNvSpPr/>
            <p:nvPr/>
          </p:nvSpPr>
          <p:spPr>
            <a:xfrm>
              <a:off x="2250265" y="2571744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Projeto</a:t>
              </a:r>
            </a:p>
          </p:txBody>
        </p:sp>
        <p:sp>
          <p:nvSpPr>
            <p:cNvPr id="13" name="Retângulo de cantos arredondados 7">
              <a:extLst>
                <a:ext uri="{FF2B5EF4-FFF2-40B4-BE49-F238E27FC236}">
                  <a16:creationId xmlns:a16="http://schemas.microsoft.com/office/drawing/2014/main" id="{B6533D30-1922-B221-27F2-B56AD0A474F0}"/>
                </a:ext>
              </a:extLst>
            </p:cNvPr>
            <p:cNvSpPr/>
            <p:nvPr/>
          </p:nvSpPr>
          <p:spPr>
            <a:xfrm>
              <a:off x="3428992" y="3500438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000" dirty="0"/>
                <a:t>Implementação de Testes de Unidade</a:t>
              </a:r>
            </a:p>
          </p:txBody>
        </p:sp>
        <p:sp>
          <p:nvSpPr>
            <p:cNvPr id="14" name="Retângulo de cantos arredondados 8">
              <a:extLst>
                <a:ext uri="{FF2B5EF4-FFF2-40B4-BE49-F238E27FC236}">
                  <a16:creationId xmlns:a16="http://schemas.microsoft.com/office/drawing/2014/main" id="{D2DBA67A-0F22-0D47-AB7F-FFC1E8AF661B}"/>
                </a:ext>
              </a:extLst>
            </p:cNvPr>
            <p:cNvSpPr/>
            <p:nvPr/>
          </p:nvSpPr>
          <p:spPr>
            <a:xfrm>
              <a:off x="4607719" y="4429132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400" dirty="0"/>
                <a:t>Testes</a:t>
              </a:r>
              <a:endParaRPr lang="pt-BR" sz="1600" dirty="0"/>
            </a:p>
          </p:txBody>
        </p:sp>
        <p:sp>
          <p:nvSpPr>
            <p:cNvPr id="15" name="Retângulo de cantos arredondados 9">
              <a:extLst>
                <a:ext uri="{FF2B5EF4-FFF2-40B4-BE49-F238E27FC236}">
                  <a16:creationId xmlns:a16="http://schemas.microsoft.com/office/drawing/2014/main" id="{B4437D97-3798-F791-4B5A-66514CE307AE}"/>
                </a:ext>
              </a:extLst>
            </p:cNvPr>
            <p:cNvSpPr/>
            <p:nvPr/>
          </p:nvSpPr>
          <p:spPr>
            <a:xfrm>
              <a:off x="5786446" y="5357826"/>
              <a:ext cx="1785950" cy="857256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100" dirty="0"/>
                <a:t>Entrega e Implantação</a:t>
              </a:r>
            </a:p>
          </p:txBody>
        </p:sp>
        <p:sp>
          <p:nvSpPr>
            <p:cNvPr id="16" name="Seta para baixo 10">
              <a:extLst>
                <a:ext uri="{FF2B5EF4-FFF2-40B4-BE49-F238E27FC236}">
                  <a16:creationId xmlns:a16="http://schemas.microsoft.com/office/drawing/2014/main" id="{E47A3F81-4CE6-E790-18AE-310DE2B0E48D}"/>
                </a:ext>
              </a:extLst>
            </p:cNvPr>
            <p:cNvSpPr/>
            <p:nvPr/>
          </p:nvSpPr>
          <p:spPr>
            <a:xfrm rot="18787697">
              <a:off x="3044517" y="191949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Seta para baixo 11">
              <a:extLst>
                <a:ext uri="{FF2B5EF4-FFF2-40B4-BE49-F238E27FC236}">
                  <a16:creationId xmlns:a16="http://schemas.microsoft.com/office/drawing/2014/main" id="{112E9E2F-7420-AAAF-8086-07CDF54AE393}"/>
                </a:ext>
              </a:extLst>
            </p:cNvPr>
            <p:cNvSpPr/>
            <p:nvPr/>
          </p:nvSpPr>
          <p:spPr>
            <a:xfrm rot="18787697">
              <a:off x="4258963" y="2919622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Seta para baixo 12">
              <a:extLst>
                <a:ext uri="{FF2B5EF4-FFF2-40B4-BE49-F238E27FC236}">
                  <a16:creationId xmlns:a16="http://schemas.microsoft.com/office/drawing/2014/main" id="{76CF8D26-71E7-940D-F946-E6967DDA20E8}"/>
                </a:ext>
              </a:extLst>
            </p:cNvPr>
            <p:cNvSpPr/>
            <p:nvPr/>
          </p:nvSpPr>
          <p:spPr>
            <a:xfrm rot="18787697">
              <a:off x="5401971" y="3776879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Seta para baixo 13">
              <a:extLst>
                <a:ext uri="{FF2B5EF4-FFF2-40B4-BE49-F238E27FC236}">
                  <a16:creationId xmlns:a16="http://schemas.microsoft.com/office/drawing/2014/main" id="{B33C0714-E2E1-DA34-2060-81E4E967AD75}"/>
                </a:ext>
              </a:extLst>
            </p:cNvPr>
            <p:cNvSpPr/>
            <p:nvPr/>
          </p:nvSpPr>
          <p:spPr>
            <a:xfrm rot="18787697">
              <a:off x="6616418" y="477701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Seta para baixo 14">
              <a:extLst>
                <a:ext uri="{FF2B5EF4-FFF2-40B4-BE49-F238E27FC236}">
                  <a16:creationId xmlns:a16="http://schemas.microsoft.com/office/drawing/2014/main" id="{55624D1A-02FB-172E-29F1-FEA11C177DFA}"/>
                </a:ext>
              </a:extLst>
            </p:cNvPr>
            <p:cNvSpPr/>
            <p:nvPr/>
          </p:nvSpPr>
          <p:spPr>
            <a:xfrm rot="8256395">
              <a:off x="1612781" y="2636541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Seta para baixo 15">
              <a:extLst>
                <a:ext uri="{FF2B5EF4-FFF2-40B4-BE49-F238E27FC236}">
                  <a16:creationId xmlns:a16="http://schemas.microsoft.com/office/drawing/2014/main" id="{84311BBE-FB41-8776-E46F-E323A0C91A85}"/>
                </a:ext>
              </a:extLst>
            </p:cNvPr>
            <p:cNvSpPr/>
            <p:nvPr/>
          </p:nvSpPr>
          <p:spPr>
            <a:xfrm rot="8256395">
              <a:off x="2755790" y="3565236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Seta para baixo 16">
              <a:extLst>
                <a:ext uri="{FF2B5EF4-FFF2-40B4-BE49-F238E27FC236}">
                  <a16:creationId xmlns:a16="http://schemas.microsoft.com/office/drawing/2014/main" id="{D6D21360-DE2E-10C9-0096-145732DCF756}"/>
                </a:ext>
              </a:extLst>
            </p:cNvPr>
            <p:cNvSpPr/>
            <p:nvPr/>
          </p:nvSpPr>
          <p:spPr>
            <a:xfrm rot="8256395">
              <a:off x="3970235" y="4493930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Seta para baixo 17">
              <a:extLst>
                <a:ext uri="{FF2B5EF4-FFF2-40B4-BE49-F238E27FC236}">
                  <a16:creationId xmlns:a16="http://schemas.microsoft.com/office/drawing/2014/main" id="{69885B0A-F86A-491C-0C37-6A797A8DA847}"/>
                </a:ext>
              </a:extLst>
            </p:cNvPr>
            <p:cNvSpPr/>
            <p:nvPr/>
          </p:nvSpPr>
          <p:spPr>
            <a:xfrm rot="8256395">
              <a:off x="5113242" y="5422624"/>
              <a:ext cx="378726" cy="480934"/>
            </a:xfrm>
            <a:prstGeom prst="downArrow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" name="Rectangle 3">
            <a:extLst>
              <a:ext uri="{FF2B5EF4-FFF2-40B4-BE49-F238E27FC236}">
                <a16:creationId xmlns:a16="http://schemas.microsoft.com/office/drawing/2014/main" id="{DA2CEE4C-AD8E-4499-362B-4117B7B37C3A}"/>
              </a:ext>
            </a:extLst>
          </p:cNvPr>
          <p:cNvSpPr txBox="1">
            <a:spLocks noChangeArrowheads="1"/>
          </p:cNvSpPr>
          <p:nvPr/>
        </p:nvSpPr>
        <p:spPr>
          <a:xfrm>
            <a:off x="833092" y="1980084"/>
            <a:ext cx="6908809" cy="41025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BR" sz="2800" b="1" dirty="0"/>
              <a:t>Fase: Projeto</a:t>
            </a:r>
            <a:endParaRPr lang="pt-BR" sz="1600" b="1" dirty="0"/>
          </a:p>
          <a:p>
            <a:pPr lvl="2" algn="just"/>
            <a:r>
              <a:rPr lang="pt-BR" sz="2400" dirty="0"/>
              <a:t>Identificação e descrição das abstrações fundamentais, como:</a:t>
            </a:r>
          </a:p>
          <a:p>
            <a:pPr lvl="3" algn="just"/>
            <a:r>
              <a:rPr lang="pt-BR" sz="2400" dirty="0"/>
              <a:t>Estrutura de dados;</a:t>
            </a:r>
          </a:p>
          <a:p>
            <a:pPr lvl="3" algn="just"/>
            <a:r>
              <a:rPr lang="pt-BR" sz="2400" dirty="0"/>
              <a:t>Planejamento de base de dados;</a:t>
            </a:r>
          </a:p>
          <a:p>
            <a:pPr lvl="3" algn="just"/>
            <a:r>
              <a:rPr lang="pt-BR" sz="2400" dirty="0"/>
              <a:t>Diagramas UML;</a:t>
            </a:r>
          </a:p>
          <a:p>
            <a:pPr lvl="3" algn="just"/>
            <a:r>
              <a:rPr lang="pt-BR" sz="2400" dirty="0"/>
              <a:t>Documentação de especificações técnicas; </a:t>
            </a:r>
          </a:p>
          <a:p>
            <a:pPr lvl="3" algn="just"/>
            <a:r>
              <a:rPr lang="pt-BR" sz="2400" dirty="0"/>
              <a:t>Arquitetura de software;</a:t>
            </a:r>
          </a:p>
          <a:p>
            <a:pPr lvl="3" algn="just"/>
            <a:r>
              <a:rPr lang="pt-BR" sz="2400" dirty="0"/>
              <a:t>Caracterização de interface;</a:t>
            </a:r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0534E7D2-AF23-B325-B25B-684F9B0ED868}"/>
              </a:ext>
            </a:extLst>
          </p:cNvPr>
          <p:cNvCxnSpPr>
            <a:cxnSpLocks/>
          </p:cNvCxnSpPr>
          <p:nvPr/>
        </p:nvCxnSpPr>
        <p:spPr>
          <a:xfrm flipH="1">
            <a:off x="10041643" y="2447611"/>
            <a:ext cx="936286" cy="60221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4" name="Espaço Reservado para Rodapé 12">
            <a:extLst>
              <a:ext uri="{FF2B5EF4-FFF2-40B4-BE49-F238E27FC236}">
                <a16:creationId xmlns:a16="http://schemas.microsoft.com/office/drawing/2014/main" id="{23A17BB7-E315-51B3-001F-7DE781356EFC}"/>
              </a:ext>
            </a:extLst>
          </p:cNvPr>
          <p:cNvSpPr txBox="1">
            <a:spLocks/>
          </p:cNvSpPr>
          <p:nvPr/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/>
              <a:t>Análise de sistemas – modelos de ciclo de vida de software</a:t>
            </a:r>
            <a:endParaRPr lang="pt-BR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7791AD6-D0F2-4FE0-7CB0-B4259F2CB6AC}"/>
              </a:ext>
            </a:extLst>
          </p:cNvPr>
          <p:cNvSpPr txBox="1"/>
          <p:nvPr/>
        </p:nvSpPr>
        <p:spPr>
          <a:xfrm rot="16200000">
            <a:off x="-1183568" y="2928960"/>
            <a:ext cx="2907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240.257 -Análise de Sistemas</a:t>
            </a:r>
          </a:p>
        </p:txBody>
      </p:sp>
    </p:spTree>
    <p:extLst>
      <p:ext uri="{BB962C8B-B14F-4D97-AF65-F5344CB8AC3E}">
        <p14:creationId xmlns:p14="http://schemas.microsoft.com/office/powerpoint/2010/main" val="10706308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2876</TotalTime>
  <Words>3022</Words>
  <Application>Microsoft Office PowerPoint</Application>
  <PresentationFormat>Widescreen</PresentationFormat>
  <Paragraphs>473</Paragraphs>
  <Slides>37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41" baseType="lpstr">
      <vt:lpstr>Aptos</vt:lpstr>
      <vt:lpstr>Calibri</vt:lpstr>
      <vt:lpstr>Calibri Light</vt:lpstr>
      <vt:lpstr>Retrospectiva</vt:lpstr>
      <vt:lpstr>Análise de Sistemas</vt:lpstr>
      <vt:lpstr>Ciclo de Vida do Software</vt:lpstr>
      <vt:lpstr>Modelos de Ciclo de Vida</vt:lpstr>
      <vt:lpstr>Objetivo do Ciclo de Vida</vt:lpstr>
      <vt:lpstr>Modelos do Ciclo de Vida</vt:lpstr>
      <vt:lpstr>Modelos Sequenciais (Cascata)</vt:lpstr>
      <vt:lpstr>Modelos Sequenciais (Cascata - Fases)</vt:lpstr>
      <vt:lpstr>Modelos Sequenciais (Cascata - Fases)</vt:lpstr>
      <vt:lpstr>Modelos Sequenciais (Cascata - Fases)</vt:lpstr>
      <vt:lpstr>Modelos Sequenciais (Cascata - Fases)</vt:lpstr>
      <vt:lpstr>Modelos Sequenciais (Cascata - Fases)</vt:lpstr>
      <vt:lpstr>Modelos Sequenciais (Cascata - Fases)</vt:lpstr>
      <vt:lpstr>Modelos Sequenciais (Modelo em V)</vt:lpstr>
      <vt:lpstr>Modelos Sequenciais (Modelo em V)</vt:lpstr>
      <vt:lpstr>Problemas dos Modelos Sequenciais</vt:lpstr>
      <vt:lpstr>Modelos Incrementais (Incremental Clássico)</vt:lpstr>
      <vt:lpstr>Modelos Incrementais (Incremental Clássico)</vt:lpstr>
      <vt:lpstr>Modelo incremental clássico: Vantagens</vt:lpstr>
      <vt:lpstr>Modelo incremental clássico: Desvantagens</vt:lpstr>
      <vt:lpstr>Modelos Incrementais  (RAD – Rapid Application Development)</vt:lpstr>
      <vt:lpstr>Modelos Incrementais  (RAD – Rapid Application Development)</vt:lpstr>
      <vt:lpstr>Modelos Evolutivos </vt:lpstr>
      <vt:lpstr>Modelos Evolutivos (Espiral)</vt:lpstr>
      <vt:lpstr>Modelos Evolutivos (Espiral)</vt:lpstr>
      <vt:lpstr>Incremental x Evolutivo  (exemplo sistema acadêmico básico)</vt:lpstr>
      <vt:lpstr>Modelos Evolutivos  (RUP – Rational Unified Process)</vt:lpstr>
      <vt:lpstr>Modelos Evolutivos  (RUP – Rational Unified Process)</vt:lpstr>
      <vt:lpstr>Modelos Evolutivos  (RUP – Rational Unified Process)</vt:lpstr>
      <vt:lpstr>Modelos Evolutivos  (Fases do RUP)</vt:lpstr>
      <vt:lpstr>Prototipação</vt:lpstr>
      <vt:lpstr>Prototipação</vt:lpstr>
      <vt:lpstr>Prototipação</vt:lpstr>
      <vt:lpstr>Prototipação (aplicada ao modelo cascata)</vt:lpstr>
      <vt:lpstr>Prototipação (Vantagens)</vt:lpstr>
      <vt:lpstr>Prototipação (Desvantagens)</vt:lpstr>
      <vt:lpstr>Apresentação do PowerPoint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Engenharia de Software</dc:title>
  <dc:creator>Allan Fernandes Balardino</dc:creator>
  <cp:lastModifiedBy>Allan Fernandes Balardino</cp:lastModifiedBy>
  <cp:revision>48</cp:revision>
  <dcterms:created xsi:type="dcterms:W3CDTF">2024-04-04T23:04:25Z</dcterms:created>
  <dcterms:modified xsi:type="dcterms:W3CDTF">2024-08-14T14:38:00Z</dcterms:modified>
</cp:coreProperties>
</file>

<file path=docProps/thumbnail.jpeg>
</file>